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16"/>
  </p:notesMasterIdLst>
  <p:handoutMasterIdLst>
    <p:handoutMasterId r:id="rId117"/>
  </p:handoutMasterIdLst>
  <p:sldIdLst>
    <p:sldId id="305" r:id="rId2"/>
    <p:sldId id="499" r:id="rId3"/>
    <p:sldId id="500" r:id="rId4"/>
    <p:sldId id="501" r:id="rId5"/>
    <p:sldId id="502" r:id="rId6"/>
    <p:sldId id="495" r:id="rId7"/>
    <p:sldId id="496" r:id="rId8"/>
    <p:sldId id="494" r:id="rId9"/>
    <p:sldId id="322" r:id="rId10"/>
    <p:sldId id="493" r:id="rId11"/>
    <p:sldId id="412" r:id="rId12"/>
    <p:sldId id="497" r:id="rId13"/>
    <p:sldId id="469" r:id="rId14"/>
    <p:sldId id="470" r:id="rId15"/>
    <p:sldId id="471" r:id="rId16"/>
    <p:sldId id="472" r:id="rId17"/>
    <p:sldId id="473" r:id="rId18"/>
    <p:sldId id="477" r:id="rId19"/>
    <p:sldId id="456" r:id="rId20"/>
    <p:sldId id="475" r:id="rId21"/>
    <p:sldId id="482" r:id="rId22"/>
    <p:sldId id="389" r:id="rId23"/>
    <p:sldId id="391" r:id="rId24"/>
    <p:sldId id="330" r:id="rId25"/>
    <p:sldId id="457" r:id="rId26"/>
    <p:sldId id="413" r:id="rId27"/>
    <p:sldId id="268" r:id="rId28"/>
    <p:sldId id="478" r:id="rId29"/>
    <p:sldId id="479" r:id="rId30"/>
    <p:sldId id="480" r:id="rId31"/>
    <p:sldId id="481" r:id="rId32"/>
    <p:sldId id="415" r:id="rId33"/>
    <p:sldId id="416" r:id="rId34"/>
    <p:sldId id="340" r:id="rId35"/>
    <p:sldId id="417" r:id="rId36"/>
    <p:sldId id="397" r:id="rId37"/>
    <p:sldId id="270" r:id="rId38"/>
    <p:sldId id="418" r:id="rId39"/>
    <p:sldId id="344" r:id="rId40"/>
    <p:sldId id="483" r:id="rId41"/>
    <p:sldId id="352" r:id="rId42"/>
    <p:sldId id="484" r:id="rId43"/>
    <p:sldId id="357" r:id="rId44"/>
    <p:sldId id="420" r:id="rId45"/>
    <p:sldId id="419" r:id="rId46"/>
    <p:sldId id="489" r:id="rId47"/>
    <p:sldId id="485" r:id="rId48"/>
    <p:sldId id="486" r:id="rId49"/>
    <p:sldId id="487" r:id="rId50"/>
    <p:sldId id="362" r:id="rId51"/>
    <p:sldId id="366" r:id="rId52"/>
    <p:sldId id="367" r:id="rId53"/>
    <p:sldId id="421" r:id="rId54"/>
    <p:sldId id="422" r:id="rId55"/>
    <p:sldId id="371" r:id="rId56"/>
    <p:sldId id="423" r:id="rId57"/>
    <p:sldId id="284" r:id="rId58"/>
    <p:sldId id="424" r:id="rId59"/>
    <p:sldId id="425" r:id="rId60"/>
    <p:sldId id="288" r:id="rId61"/>
    <p:sldId id="427" r:id="rId62"/>
    <p:sldId id="428" r:id="rId63"/>
    <p:sldId id="372" r:id="rId64"/>
    <p:sldId id="373" r:id="rId65"/>
    <p:sldId id="429" r:id="rId66"/>
    <p:sldId id="430" r:id="rId67"/>
    <p:sldId id="280" r:id="rId68"/>
    <p:sldId id="432" r:id="rId69"/>
    <p:sldId id="431" r:id="rId70"/>
    <p:sldId id="433" r:id="rId71"/>
    <p:sldId id="374" r:id="rId72"/>
    <p:sldId id="434" r:id="rId73"/>
    <p:sldId id="375" r:id="rId74"/>
    <p:sldId id="435" r:id="rId75"/>
    <p:sldId id="436" r:id="rId76"/>
    <p:sldId id="292" r:id="rId77"/>
    <p:sldId id="293" r:id="rId78"/>
    <p:sldId id="377" r:id="rId79"/>
    <p:sldId id="438" r:id="rId80"/>
    <p:sldId id="439" r:id="rId81"/>
    <p:sldId id="283" r:id="rId82"/>
    <p:sldId id="392" r:id="rId83"/>
    <p:sldId id="393" r:id="rId84"/>
    <p:sldId id="443" r:id="rId85"/>
    <p:sldId id="379" r:id="rId86"/>
    <p:sldId id="294" r:id="rId87"/>
    <p:sldId id="445" r:id="rId88"/>
    <p:sldId id="446" r:id="rId89"/>
    <p:sldId id="295" r:id="rId90"/>
    <p:sldId id="447" r:id="rId91"/>
    <p:sldId id="460" r:id="rId92"/>
    <p:sldId id="296" r:id="rId93"/>
    <p:sldId id="300" r:id="rId94"/>
    <p:sldId id="448" r:id="rId95"/>
    <p:sldId id="449" r:id="rId96"/>
    <p:sldId id="297" r:id="rId97"/>
    <p:sldId id="298" r:id="rId98"/>
    <p:sldId id="394" r:id="rId99"/>
    <p:sldId id="399" r:id="rId100"/>
    <p:sldId id="465" r:id="rId101"/>
    <p:sldId id="463" r:id="rId102"/>
    <p:sldId id="400" r:id="rId103"/>
    <p:sldId id="401" r:id="rId104"/>
    <p:sldId id="402" r:id="rId105"/>
    <p:sldId id="395" r:id="rId106"/>
    <p:sldId id="458" r:id="rId107"/>
    <p:sldId id="503" r:id="rId108"/>
    <p:sldId id="396" r:id="rId109"/>
    <p:sldId id="459" r:id="rId110"/>
    <p:sldId id="398" r:id="rId111"/>
    <p:sldId id="461" r:id="rId112"/>
    <p:sldId id="491" r:id="rId113"/>
    <p:sldId id="301" r:id="rId114"/>
    <p:sldId id="381" r:id="rId1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4" autoAdjust="0"/>
    <p:restoredTop sz="98857" autoAdjust="0"/>
  </p:normalViewPr>
  <p:slideViewPr>
    <p:cSldViewPr>
      <p:cViewPr>
        <p:scale>
          <a:sx n="70" d="100"/>
          <a:sy n="70" d="100"/>
        </p:scale>
        <p:origin x="-138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FDE83-0D18-4AFB-AE56-B64E5EFB8D79}" type="datetimeFigureOut">
              <a:rPr lang="de-DE" smtClean="0"/>
              <a:pPr/>
              <a:t>08.11.2022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0945E-13BB-472C-92B1-050EF06EEB2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4D746-6569-4E13-BCCB-45E7838FB583}" type="datetimeFigureOut">
              <a:rPr lang="de-DE" smtClean="0"/>
              <a:pPr/>
              <a:t>08.11.2022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2803C-E6D2-4DC7-9C8B-C0874A475A7D}" type="slidenum">
              <a:rPr lang="de-CH" smtClean="0"/>
              <a:pPr/>
              <a:t>‹N°›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</a:t>
            </a:fld>
            <a:endParaRPr lang="de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33</a:t>
            </a:fld>
            <a:endParaRPr lang="de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34</a:t>
            </a:fld>
            <a:endParaRPr lang="de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37</a:t>
            </a:fld>
            <a:endParaRPr lang="de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38</a:t>
            </a:fld>
            <a:endParaRPr lang="de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39</a:t>
            </a:fld>
            <a:endParaRPr lang="de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40</a:t>
            </a:fld>
            <a:endParaRPr lang="de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41</a:t>
            </a:fld>
            <a:endParaRPr lang="de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42</a:t>
            </a:fld>
            <a:endParaRPr lang="de-C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43</a:t>
            </a:fld>
            <a:endParaRPr lang="de-C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44</a:t>
            </a:fld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</a:t>
            </a:fld>
            <a:endParaRPr lang="de-C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45</a:t>
            </a:fld>
            <a:endParaRPr lang="de-C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50</a:t>
            </a:fld>
            <a:endParaRPr lang="de-C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51</a:t>
            </a:fld>
            <a:endParaRPr lang="de-C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52</a:t>
            </a:fld>
            <a:endParaRPr lang="de-C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53</a:t>
            </a:fld>
            <a:endParaRPr lang="de-C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54</a:t>
            </a:fld>
            <a:endParaRPr lang="de-C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55</a:t>
            </a:fld>
            <a:endParaRPr lang="de-C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56</a:t>
            </a:fld>
            <a:endParaRPr lang="de-C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57</a:t>
            </a:fld>
            <a:endParaRPr lang="de-C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58</a:t>
            </a:fld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10</a:t>
            </a:fld>
            <a:endParaRPr lang="de-C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59</a:t>
            </a:fld>
            <a:endParaRPr lang="de-C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60</a:t>
            </a:fld>
            <a:endParaRPr lang="de-C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61</a:t>
            </a:fld>
            <a:endParaRPr lang="de-C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62</a:t>
            </a:fld>
            <a:endParaRPr lang="de-C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63</a:t>
            </a:fld>
            <a:endParaRPr lang="de-C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64</a:t>
            </a:fld>
            <a:endParaRPr lang="de-C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65</a:t>
            </a:fld>
            <a:endParaRPr lang="de-C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66</a:t>
            </a:fld>
            <a:endParaRPr lang="de-C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67</a:t>
            </a:fld>
            <a:endParaRPr lang="de-C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68</a:t>
            </a:fld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19</a:t>
            </a:fld>
            <a:endParaRPr lang="de-C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69</a:t>
            </a:fld>
            <a:endParaRPr lang="de-C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70</a:t>
            </a:fld>
            <a:endParaRPr lang="de-C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71</a:t>
            </a:fld>
            <a:endParaRPr lang="de-CH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72</a:t>
            </a:fld>
            <a:endParaRPr lang="de-CH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73</a:t>
            </a:fld>
            <a:endParaRPr lang="de-CH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74</a:t>
            </a:fld>
            <a:endParaRPr lang="de-CH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75</a:t>
            </a:fld>
            <a:endParaRPr lang="de-CH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76</a:t>
            </a:fld>
            <a:endParaRPr lang="de-CH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77</a:t>
            </a:fld>
            <a:endParaRPr lang="de-CH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78</a:t>
            </a:fld>
            <a:endParaRPr lang="de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22</a:t>
            </a:fld>
            <a:endParaRPr lang="de-CH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79</a:t>
            </a:fld>
            <a:endParaRPr lang="de-CH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80</a:t>
            </a:fld>
            <a:endParaRPr lang="de-CH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81</a:t>
            </a:fld>
            <a:endParaRPr lang="de-CH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84</a:t>
            </a:fld>
            <a:endParaRPr lang="de-CH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85</a:t>
            </a:fld>
            <a:endParaRPr lang="de-CH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86</a:t>
            </a:fld>
            <a:endParaRPr lang="de-CH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87</a:t>
            </a:fld>
            <a:endParaRPr lang="de-CH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88</a:t>
            </a:fld>
            <a:endParaRPr lang="de-CH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89</a:t>
            </a:fld>
            <a:endParaRPr lang="de-CH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90</a:t>
            </a:fld>
            <a:endParaRPr lang="de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24</a:t>
            </a:fld>
            <a:endParaRPr lang="de-CH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92</a:t>
            </a:fld>
            <a:endParaRPr lang="de-CH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93</a:t>
            </a:fld>
            <a:endParaRPr lang="de-CH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96</a:t>
            </a:fld>
            <a:endParaRPr lang="de-CH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97</a:t>
            </a:fld>
            <a:endParaRPr lang="de-CH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100</a:t>
            </a:fld>
            <a:endParaRPr lang="de-CH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101</a:t>
            </a:fld>
            <a:endParaRPr lang="de-CH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107</a:t>
            </a:fld>
            <a:endParaRPr lang="de-CH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113</a:t>
            </a:fld>
            <a:endParaRPr lang="de-CH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114</a:t>
            </a:fld>
            <a:endParaRPr lang="de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26</a:t>
            </a:fld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27</a:t>
            </a:fld>
            <a:endParaRPr lang="de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803C-E6D2-4DC7-9C8B-C0874A475A7D}" type="slidenum">
              <a:rPr lang="de-CH" smtClean="0"/>
              <a:pPr/>
              <a:t>32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BCB3C-1BAA-49F3-8789-103DA370CA71}" type="datetime1">
              <a:rPr lang="de-DE" smtClean="0"/>
              <a:pPr/>
              <a:t>08.11.2022</a:t>
            </a:fld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AED30-5B19-4C5D-825E-502749285AB6}" type="slidenum">
              <a:rPr lang="de-CH" smtClean="0"/>
              <a:pPr/>
              <a:t>‹N°›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078956"/>
            <a:ext cx="9144000" cy="3286148"/>
          </a:xfr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soft" dir="t">
              <a:rot lat="0" lon="0" rev="17220000"/>
            </a:lightRig>
          </a:scene3d>
          <a:sp3d>
            <a:bevelT prst="angle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de-CH" b="1" dirty="0" smtClean="0"/>
              <a:t>Die Arbeit der Prüfer bei den 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</a:rPr>
              <a:t>uslands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</a:rPr>
              <a:t>rief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p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</a:rPr>
              <a:t>rüfstellen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/>
            </a:r>
            <a:b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ABP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)</a:t>
            </a:r>
            <a: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/>
            </a:r>
            <a:br>
              <a:rPr lang="de-CH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</a:br>
            <a:r>
              <a:rPr lang="de-CH" b="1" dirty="0" smtClean="0"/>
              <a:t>im</a:t>
            </a:r>
            <a:br>
              <a:rPr lang="de-CH" b="1" dirty="0" smtClean="0"/>
            </a:br>
            <a:r>
              <a:rPr lang="de-CH" b="1" dirty="0" smtClean="0"/>
              <a:t> 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57290" y="4437112"/>
            <a:ext cx="6400800" cy="1714488"/>
          </a:xfrm>
        </p:spPr>
        <p:txBody>
          <a:bodyPr>
            <a:normAutofit/>
          </a:bodyPr>
          <a:lstStyle/>
          <a:p>
            <a:r>
              <a:rPr lang="de-CH" sz="57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Dritten </a:t>
            </a:r>
            <a:r>
              <a:rPr lang="de-CH"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Reich</a:t>
            </a:r>
            <a:r>
              <a:rPr lang="de-C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C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 – 1945.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7" name="Flussdiagramm: Verbindungsstelle 6"/>
          <p:cNvSpPr/>
          <p:nvPr/>
        </p:nvSpPr>
        <p:spPr>
          <a:xfrm flipV="1">
            <a:off x="9900592" y="6766520"/>
            <a:ext cx="45719" cy="914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10" name="Image 9" descr="delx 224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16632"/>
            <a:ext cx="6137148" cy="3948684"/>
          </a:xfrm>
          <a:prstGeom prst="rect">
            <a:avLst/>
          </a:prstGeom>
        </p:spPr>
      </p:pic>
      <p:pic>
        <p:nvPicPr>
          <p:cNvPr id="11" name="Image 10" descr="delx 224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756" y="2775920"/>
            <a:ext cx="6091428" cy="3965448"/>
          </a:xfrm>
          <a:prstGeom prst="rect">
            <a:avLst/>
          </a:prstGeom>
        </p:spPr>
      </p:pic>
      <p:pic>
        <p:nvPicPr>
          <p:cNvPr id="13" name="Grafik 3" descr="9.JPG"/>
          <p:cNvPicPr>
            <a:picLocks noChangeAspect="1"/>
          </p:cNvPicPr>
          <p:nvPr/>
        </p:nvPicPr>
        <p:blipFill>
          <a:blip r:embed="rId5" cstate="print"/>
          <a:srcRect l="41479" b="6677"/>
          <a:stretch>
            <a:fillRect/>
          </a:stretch>
        </p:blipFill>
        <p:spPr>
          <a:xfrm>
            <a:off x="4788024" y="4365104"/>
            <a:ext cx="4165336" cy="201301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7504" y="908720"/>
            <a:ext cx="273630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Ab Mitte September,</a:t>
            </a:r>
          </a:p>
          <a:p>
            <a:pPr algn="ctr"/>
            <a:r>
              <a:rPr lang="de-CH" dirty="0" smtClean="0"/>
              <a:t>kommt ein Rollenstempel</a:t>
            </a:r>
          </a:p>
          <a:p>
            <a:pPr algn="ctr"/>
            <a:r>
              <a:rPr lang="de-CH" dirty="0" smtClean="0">
                <a:latin typeface="Arial" pitchFamily="34" charset="0"/>
                <a:cs typeface="Arial" pitchFamily="34" charset="0"/>
              </a:rPr>
              <a:t>Berlin-Charlottenburg 2 “ </a:t>
            </a:r>
            <a:r>
              <a:rPr lang="de-CH" b="1" dirty="0" err="1" smtClean="0">
                <a:latin typeface="Arial" pitchFamily="34" charset="0"/>
                <a:cs typeface="Arial" pitchFamily="34" charset="0"/>
              </a:rPr>
              <a:t>af</a:t>
            </a:r>
            <a:r>
              <a:rPr lang="de-CH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de-CH" b="1" dirty="0" smtClean="0">
                <a:latin typeface="Arial" pitchFamily="34" charset="0"/>
                <a:cs typeface="Arial" pitchFamily="34" charset="0"/>
              </a:rPr>
              <a:t>am</a:t>
            </a:r>
            <a:r>
              <a:rPr lang="de-CH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de-CH" b="1" dirty="0" smtClean="0">
                <a:latin typeface="Arial" pitchFamily="34" charset="0"/>
                <a:cs typeface="Arial" pitchFamily="34" charset="0"/>
              </a:rPr>
              <a:t>an</a:t>
            </a:r>
            <a:r>
              <a:rPr lang="de-CH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de-CH" b="1" dirty="0" err="1" smtClean="0">
                <a:latin typeface="Arial" pitchFamily="34" charset="0"/>
                <a:cs typeface="Arial" pitchFamily="34" charset="0"/>
              </a:rPr>
              <a:t>bm</a:t>
            </a:r>
            <a:r>
              <a:rPr lang="de-CH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CH" dirty="0" smtClean="0"/>
              <a:t> </a:t>
            </a:r>
          </a:p>
          <a:p>
            <a:pPr algn="ctr"/>
            <a:r>
              <a:rPr lang="de-CH" dirty="0" smtClean="0"/>
              <a:t>auf den Verschluss</a:t>
            </a:r>
          </a:p>
          <a:p>
            <a:pPr algn="ctr"/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3131840" y="4437112"/>
            <a:ext cx="1512168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6156176" y="5733256"/>
            <a:ext cx="1440160" cy="3600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100</a:t>
            </a:fld>
            <a:endParaRPr lang="de-CH"/>
          </a:p>
        </p:txBody>
      </p:sp>
      <p:pic>
        <p:nvPicPr>
          <p:cNvPr id="3" name="Grafik 2" descr="38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18166" y="1169893"/>
            <a:ext cx="4140932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57158" y="214290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u="sng" smtClean="0">
                <a:latin typeface="Arial" pitchFamily="34" charset="0"/>
                <a:cs typeface="Arial" pitchFamily="34" charset="0"/>
              </a:rPr>
              <a:t>Auslandspost musste am Schalter abgegeben werden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Briefmarken durften nur vom Schalterbeamten aufgeklebt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werden.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2910" y="1568986"/>
            <a:ext cx="771530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 aus St. Ludwig (Els) 22.11.1943,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Rechteckstempel „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ZURÜCK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“, </a:t>
            </a:r>
            <a:r>
              <a:rPr lang="de-CH" sz="2000" b="1" u="sng" smtClean="0">
                <a:latin typeface="Arial" pitchFamily="34" charset="0"/>
                <a:cs typeface="Arial" pitchFamily="34" charset="0"/>
              </a:rPr>
              <a:t>mit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Angabe 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ABP München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.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851920" y="2348880"/>
            <a:ext cx="1505898" cy="29375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ern mit 4 Zacken 6"/>
          <p:cNvSpPr/>
          <p:nvPr/>
        </p:nvSpPr>
        <p:spPr>
          <a:xfrm>
            <a:off x="8676456" y="6453336"/>
            <a:ext cx="216024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101</a:t>
            </a:fld>
            <a:endParaRPr lang="de-CH"/>
          </a:p>
        </p:txBody>
      </p:sp>
      <p:pic>
        <p:nvPicPr>
          <p:cNvPr id="3" name="Grafik 2" descr="38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00926" y="1169893"/>
            <a:ext cx="4140932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57158" y="214290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Auslandspost musste am Schalter abgegeben werden.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Briefmarken durften nur vom Schalterbeamten aufgeklebt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werden.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2910" y="1568986"/>
            <a:ext cx="771530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 aus St. Ludwig (Els) 22.11.1943,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Rechteckstempel „ZURÜCK“, mit Angabe ABP München</a:t>
            </a:r>
            <a:r>
              <a:rPr lang="de-CH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de-CH" sz="20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 descr="_70003.JPG"/>
          <p:cNvPicPr>
            <a:picLocks noChangeAspect="1"/>
          </p:cNvPicPr>
          <p:nvPr/>
        </p:nvPicPr>
        <p:blipFill>
          <a:blip r:embed="rId4" cstate="print"/>
          <a:srcRect l="8266" t="67809" r="33022" b="3027"/>
          <a:stretch>
            <a:fillRect/>
          </a:stretch>
        </p:blipFill>
        <p:spPr>
          <a:xfrm>
            <a:off x="1475656" y="4269093"/>
            <a:ext cx="3456384" cy="124813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19672" y="3140968"/>
            <a:ext cx="302433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Gleicher Stempel</a:t>
            </a:r>
          </a:p>
          <a:p>
            <a:pPr algn="ctr"/>
            <a:r>
              <a:rPr lang="de-DE" sz="2400" b="1" u="sng" smtClean="0"/>
              <a:t>ohne</a:t>
            </a:r>
            <a:r>
              <a:rPr lang="de-DE" sz="2400" u="sng" smtClean="0"/>
              <a:t> Ortsangaben</a:t>
            </a:r>
            <a:r>
              <a:rPr lang="de-DE" sz="2400" smtClean="0"/>
              <a:t>.</a:t>
            </a:r>
            <a:endParaRPr lang="de-DE" sz="240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635896" y="4077072"/>
            <a:ext cx="792088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102</a:t>
            </a:fld>
            <a:endParaRPr lang="de-CH"/>
          </a:p>
        </p:txBody>
      </p:sp>
      <p:pic>
        <p:nvPicPr>
          <p:cNvPr id="3" name="Grafik 2" descr="_2,,.JPG"/>
          <p:cNvPicPr>
            <a:picLocks noChangeAspect="1"/>
          </p:cNvPicPr>
          <p:nvPr/>
        </p:nvPicPr>
        <p:blipFill>
          <a:blip r:embed="rId2" cstate="print"/>
          <a:srcRect t="3801" b="76249"/>
          <a:stretch>
            <a:fillRect/>
          </a:stretch>
        </p:blipFill>
        <p:spPr>
          <a:xfrm>
            <a:off x="1259632" y="116632"/>
            <a:ext cx="6635463" cy="1872208"/>
          </a:xfrm>
          <a:prstGeom prst="rect">
            <a:avLst/>
          </a:prstGeom>
        </p:spPr>
      </p:pic>
      <p:pic>
        <p:nvPicPr>
          <p:cNvPr id="4" name="Grafik 3" descr="_2,,.JPG"/>
          <p:cNvPicPr>
            <a:picLocks noChangeAspect="1"/>
          </p:cNvPicPr>
          <p:nvPr/>
        </p:nvPicPr>
        <p:blipFill>
          <a:blip r:embed="rId3" cstate="print"/>
          <a:srcRect l="11390" t="45800" r="51485" b="48950"/>
          <a:stretch>
            <a:fillRect/>
          </a:stretch>
        </p:blipFill>
        <p:spPr>
          <a:xfrm>
            <a:off x="539552" y="2204864"/>
            <a:ext cx="7920880" cy="1584176"/>
          </a:xfrm>
          <a:prstGeom prst="rect">
            <a:avLst/>
          </a:prstGeom>
        </p:spPr>
      </p:pic>
      <p:pic>
        <p:nvPicPr>
          <p:cNvPr id="7" name="Grafik 6" descr="_3,,.JPG"/>
          <p:cNvPicPr>
            <a:picLocks noChangeAspect="1"/>
          </p:cNvPicPr>
          <p:nvPr/>
        </p:nvPicPr>
        <p:blipFill>
          <a:blip r:embed="rId4" cstate="print"/>
          <a:srcRect l="9905" t="8000" r="52970" b="82264"/>
          <a:stretch>
            <a:fillRect/>
          </a:stretch>
        </p:blipFill>
        <p:spPr>
          <a:xfrm>
            <a:off x="867117" y="3933056"/>
            <a:ext cx="7377291" cy="2736304"/>
          </a:xfrm>
          <a:prstGeom prst="rect">
            <a:avLst/>
          </a:prstGeom>
        </p:spPr>
      </p:pic>
      <p:cxnSp>
        <p:nvCxnSpPr>
          <p:cNvPr id="10" name="Gerade Verbindung 9"/>
          <p:cNvCxnSpPr/>
          <p:nvPr/>
        </p:nvCxnSpPr>
        <p:spPr>
          <a:xfrm>
            <a:off x="4283968" y="3212976"/>
            <a:ext cx="4032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83568" y="3717032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103</a:t>
            </a:fld>
            <a:endParaRPr lang="de-CH"/>
          </a:p>
        </p:txBody>
      </p:sp>
      <p:pic>
        <p:nvPicPr>
          <p:cNvPr id="3" name="Grafik 2" descr="_4,,.JPG"/>
          <p:cNvPicPr>
            <a:picLocks noChangeAspect="1"/>
          </p:cNvPicPr>
          <p:nvPr/>
        </p:nvPicPr>
        <p:blipFill>
          <a:blip r:embed="rId2" cstate="print"/>
          <a:srcRect l="2714" t="3738" r="4533" b="4989"/>
          <a:stretch>
            <a:fillRect/>
          </a:stretch>
        </p:blipFill>
        <p:spPr>
          <a:xfrm>
            <a:off x="611560" y="332656"/>
            <a:ext cx="3672408" cy="5256584"/>
          </a:xfrm>
          <a:prstGeom prst="rect">
            <a:avLst/>
          </a:prstGeom>
        </p:spPr>
      </p:pic>
      <p:pic>
        <p:nvPicPr>
          <p:cNvPr id="4" name="Grafik 3" descr="_5,,.JPG"/>
          <p:cNvPicPr>
            <a:picLocks noChangeAspect="1"/>
          </p:cNvPicPr>
          <p:nvPr/>
        </p:nvPicPr>
        <p:blipFill>
          <a:blip r:embed="rId3" cstate="print"/>
          <a:srcRect l="2714" t="4989" r="2714" b="4989"/>
          <a:stretch>
            <a:fillRect/>
          </a:stretch>
        </p:blipFill>
        <p:spPr>
          <a:xfrm>
            <a:off x="4860032" y="404664"/>
            <a:ext cx="3744416" cy="51845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3568" y="566124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/>
              <a:t>Ab 1. Februar 1944,</a:t>
            </a:r>
          </a:p>
          <a:p>
            <a:pPr algn="ctr"/>
            <a:r>
              <a:rPr lang="de-DE" sz="2800" b="1" smtClean="0"/>
              <a:t>erlaubt waren nur noch 2 Briefe </a:t>
            </a:r>
            <a:r>
              <a:rPr lang="de-DE" sz="2800" b="1" u="sng" smtClean="0"/>
              <a:t>pro Monat!!</a:t>
            </a:r>
            <a:endParaRPr lang="de-DE" sz="2800" b="1" u="sng"/>
          </a:p>
        </p:txBody>
      </p:sp>
      <p:sp>
        <p:nvSpPr>
          <p:cNvPr id="6" name="Textfeld 5"/>
          <p:cNvSpPr txBox="1"/>
          <p:nvPr/>
        </p:nvSpPr>
        <p:spPr>
          <a:xfrm>
            <a:off x="6516216" y="3501008"/>
            <a:ext cx="2088232" cy="8925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/>
              <a:t>Karte für</a:t>
            </a:r>
          </a:p>
          <a:p>
            <a:pPr algn="ctr"/>
            <a:r>
              <a:rPr lang="de-DE" sz="2800" b="1" smtClean="0"/>
              <a:t>Gastarbeiter</a:t>
            </a:r>
            <a:endParaRPr lang="de-DE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104</a:t>
            </a:fld>
            <a:endParaRPr lang="de-CH"/>
          </a:p>
        </p:txBody>
      </p:sp>
      <p:pic>
        <p:nvPicPr>
          <p:cNvPr id="3" name="Grafik 2" descr="_6,,.JPG"/>
          <p:cNvPicPr>
            <a:picLocks noChangeAspect="1"/>
          </p:cNvPicPr>
          <p:nvPr/>
        </p:nvPicPr>
        <p:blipFill>
          <a:blip r:embed="rId2" cstate="print"/>
          <a:srcRect l="1606" t="3738" r="2537" b="7489"/>
          <a:stretch>
            <a:fillRect/>
          </a:stretch>
        </p:blipFill>
        <p:spPr>
          <a:xfrm>
            <a:off x="107504" y="116632"/>
            <a:ext cx="7416824" cy="5112568"/>
          </a:xfrm>
          <a:prstGeom prst="rect">
            <a:avLst/>
          </a:prstGeom>
        </p:spPr>
      </p:pic>
      <p:pic>
        <p:nvPicPr>
          <p:cNvPr id="4" name="Grafik 3" descr="_7,,.JPG"/>
          <p:cNvPicPr>
            <a:picLocks noChangeAspect="1"/>
          </p:cNvPicPr>
          <p:nvPr/>
        </p:nvPicPr>
        <p:blipFill>
          <a:blip r:embed="rId3" cstate="print"/>
          <a:srcRect l="8170" t="9990" r="11808" b="57502"/>
          <a:stretch>
            <a:fillRect/>
          </a:stretch>
        </p:blipFill>
        <p:spPr>
          <a:xfrm>
            <a:off x="3779912" y="3501008"/>
            <a:ext cx="5239967" cy="309634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1331640" y="1124744"/>
            <a:ext cx="0" cy="31683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105</a:t>
            </a:fld>
            <a:endParaRPr lang="de-CH"/>
          </a:p>
        </p:txBody>
      </p:sp>
      <p:pic>
        <p:nvPicPr>
          <p:cNvPr id="4" name="Grafik 3" descr="_1a,,.JPG"/>
          <p:cNvPicPr>
            <a:picLocks noChangeAspect="1"/>
          </p:cNvPicPr>
          <p:nvPr/>
        </p:nvPicPr>
        <p:blipFill>
          <a:blip r:embed="rId2" cstate="print"/>
          <a:srcRect t="2100" r="6935" b="38450"/>
          <a:stretch>
            <a:fillRect/>
          </a:stretch>
        </p:blipFill>
        <p:spPr>
          <a:xfrm>
            <a:off x="899592" y="116632"/>
            <a:ext cx="7194815" cy="650023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Gerade Verbindung 5"/>
          <p:cNvCxnSpPr/>
          <p:nvPr/>
        </p:nvCxnSpPr>
        <p:spPr>
          <a:xfrm>
            <a:off x="5796136" y="2636912"/>
            <a:ext cx="216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691680" y="2708920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6228184" y="836712"/>
            <a:ext cx="57606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5148064" y="3140968"/>
            <a:ext cx="1584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106</a:t>
            </a:fld>
            <a:endParaRPr lang="de-CH"/>
          </a:p>
        </p:txBody>
      </p:sp>
      <p:pic>
        <p:nvPicPr>
          <p:cNvPr id="4" name="Grafik 3" descr="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6632"/>
            <a:ext cx="7867996" cy="5562980"/>
          </a:xfrm>
          <a:prstGeom prst="rect">
            <a:avLst/>
          </a:prstGeom>
        </p:spPr>
      </p:pic>
      <p:pic>
        <p:nvPicPr>
          <p:cNvPr id="5" name="Grafik 4" descr="e4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3921" y="5085184"/>
            <a:ext cx="4818536" cy="158417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6660232" y="2710661"/>
            <a:ext cx="1800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SchöftLand</a:t>
            </a:r>
          </a:p>
          <a:p>
            <a:pPr algn="ctr"/>
            <a:r>
              <a:rPr lang="de-CH" smtClean="0"/>
              <a:t>15.05.1941</a:t>
            </a:r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-108520" y="5733256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u="sng" smtClean="0"/>
              <a:t>Es gab keine post Verbindung </a:t>
            </a:r>
            <a:r>
              <a:rPr lang="de-CH" sz="2000" smtClean="0"/>
              <a:t>zwischen der Schweiz und dem</a:t>
            </a:r>
          </a:p>
          <a:p>
            <a:pPr algn="ctr"/>
            <a:r>
              <a:rPr lang="de-CH" sz="2000" smtClean="0"/>
              <a:t>Besetzten Frankreich.</a:t>
            </a:r>
            <a:endParaRPr lang="de-CH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107</a:t>
            </a:fld>
            <a:endParaRPr lang="de-CH"/>
          </a:p>
        </p:txBody>
      </p:sp>
      <p:pic>
        <p:nvPicPr>
          <p:cNvPr id="3" name="Image 2" descr="delx 2680057.JPG"/>
          <p:cNvPicPr>
            <a:picLocks noChangeAspect="1"/>
          </p:cNvPicPr>
          <p:nvPr/>
        </p:nvPicPr>
        <p:blipFill>
          <a:blip r:embed="rId3" cstate="print"/>
          <a:srcRect l="14684" t="10672" r="32342" b="42509"/>
          <a:stretch>
            <a:fillRect/>
          </a:stretch>
        </p:blipFill>
        <p:spPr>
          <a:xfrm>
            <a:off x="5436095" y="3717032"/>
            <a:ext cx="3318129" cy="2304256"/>
          </a:xfrm>
          <a:prstGeom prst="rect">
            <a:avLst/>
          </a:prstGeom>
        </p:spPr>
      </p:pic>
      <p:pic>
        <p:nvPicPr>
          <p:cNvPr id="4" name="Image 3" descr="delx 268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824308"/>
            <a:ext cx="4686300" cy="3845052"/>
          </a:xfrm>
          <a:prstGeom prst="rect">
            <a:avLst/>
          </a:prstGeom>
        </p:spPr>
      </p:pic>
      <p:pic>
        <p:nvPicPr>
          <p:cNvPr id="5" name="Image 4" descr="delx 2680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544" y="188640"/>
            <a:ext cx="4730496" cy="38740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08104" y="295488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Zuerst nach Genf,</a:t>
            </a:r>
          </a:p>
          <a:p>
            <a:pPr algn="ctr"/>
            <a:r>
              <a:rPr lang="de-CH" dirty="0" smtClean="0"/>
              <a:t> dann zurück nach Basel</a:t>
            </a:r>
          </a:p>
          <a:p>
            <a:pPr algn="ctr"/>
            <a:r>
              <a:rPr lang="de-CH" dirty="0" smtClean="0"/>
              <a:t>und dann </a:t>
            </a:r>
          </a:p>
          <a:p>
            <a:pPr algn="ctr"/>
            <a:r>
              <a:rPr lang="de-CH" dirty="0" smtClean="0"/>
              <a:t>auf den richtigen weg</a:t>
            </a:r>
          </a:p>
          <a:p>
            <a:pPr algn="ctr"/>
            <a:r>
              <a:rPr lang="de-CH" dirty="0" smtClean="0"/>
              <a:t>nach Frankfurt/M.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76056" y="263691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Stempel der Geheime Staatspolizei </a:t>
            </a:r>
            <a:r>
              <a:rPr lang="de-CH" dirty="0" err="1" smtClean="0"/>
              <a:t>Nr</a:t>
            </a:r>
            <a:r>
              <a:rPr lang="de-CH" dirty="0" smtClean="0"/>
              <a:t> 4</a:t>
            </a:r>
          </a:p>
          <a:p>
            <a:pPr algn="ctr"/>
            <a:r>
              <a:rPr lang="de-CH" dirty="0" smtClean="0"/>
              <a:t>die zuständig war für </a:t>
            </a:r>
          </a:p>
          <a:p>
            <a:pPr algn="ctr"/>
            <a:r>
              <a:rPr lang="de-CH" dirty="0" smtClean="0"/>
              <a:t>Drucksache und Presse</a:t>
            </a:r>
            <a:endParaRPr lang="fr-FR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108</a:t>
            </a:fld>
            <a:endParaRPr lang="de-CH"/>
          </a:p>
        </p:txBody>
      </p:sp>
      <p:pic>
        <p:nvPicPr>
          <p:cNvPr id="3" name="Grafik 2" descr="_4,,.JPG"/>
          <p:cNvPicPr>
            <a:picLocks noChangeAspect="1"/>
          </p:cNvPicPr>
          <p:nvPr/>
        </p:nvPicPr>
        <p:blipFill>
          <a:blip r:embed="rId2" cstate="print"/>
          <a:srcRect t="3583" r="1502" b="5184"/>
          <a:stretch>
            <a:fillRect/>
          </a:stretch>
        </p:blipFill>
        <p:spPr>
          <a:xfrm>
            <a:off x="251520" y="2492896"/>
            <a:ext cx="5849834" cy="4104456"/>
          </a:xfrm>
          <a:prstGeom prst="rect">
            <a:avLst/>
          </a:prstGeom>
        </p:spPr>
      </p:pic>
      <p:pic>
        <p:nvPicPr>
          <p:cNvPr id="4" name="Grafik 3" descr="_3,,.JPG"/>
          <p:cNvPicPr>
            <a:picLocks noChangeAspect="1"/>
          </p:cNvPicPr>
          <p:nvPr/>
        </p:nvPicPr>
        <p:blipFill>
          <a:blip r:embed="rId3" cstate="print"/>
          <a:srcRect l="289" t="5184" r="1502" b="5184"/>
          <a:stretch>
            <a:fillRect/>
          </a:stretch>
        </p:blipFill>
        <p:spPr>
          <a:xfrm>
            <a:off x="3131840" y="188640"/>
            <a:ext cx="5832648" cy="403244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1412776"/>
            <a:ext cx="305983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BP Lyon (</a:t>
            </a:r>
            <a:r>
              <a:rPr lang="de-DE" sz="2800" dirty="0" smtClean="0">
                <a:solidFill>
                  <a:srgbClr val="C00000"/>
                </a:solidFill>
                <a:latin typeface="Cambria"/>
                <a:ea typeface="Cambria"/>
              </a:rPr>
              <a:t>ℓ</a:t>
            </a:r>
            <a:r>
              <a:rPr lang="de-DE" sz="2800" dirty="0" smtClean="0">
                <a:latin typeface="Cambria"/>
                <a:ea typeface="Cambria"/>
              </a:rPr>
              <a:t>)</a:t>
            </a:r>
            <a:endParaRPr lang="de-DE" sz="2800" dirty="0" smtClean="0"/>
          </a:p>
          <a:p>
            <a:pPr algn="ctr"/>
            <a:r>
              <a:rPr lang="de-DE" sz="2800" dirty="0" smtClean="0"/>
              <a:t>begann ihre Tätigkeit am</a:t>
            </a:r>
          </a:p>
          <a:p>
            <a:pPr algn="ctr"/>
            <a:r>
              <a:rPr lang="de-DE" sz="2800" dirty="0" smtClean="0"/>
              <a:t>11 Februar 1943 !!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6444208" y="479715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Brief zum</a:t>
            </a:r>
          </a:p>
          <a:p>
            <a:pPr algn="ctr"/>
            <a:r>
              <a:rPr lang="de-DE" sz="2400" smtClean="0"/>
              <a:t>Grenztarif </a:t>
            </a:r>
          </a:p>
          <a:p>
            <a:pPr algn="ctr"/>
            <a:r>
              <a:rPr lang="de-DE" sz="2400" smtClean="0"/>
              <a:t>20 Rp.</a:t>
            </a:r>
            <a:endParaRPr lang="de-DE" sz="2400"/>
          </a:p>
        </p:txBody>
      </p:sp>
      <p:sp>
        <p:nvSpPr>
          <p:cNvPr id="7" name="Textfeld 6"/>
          <p:cNvSpPr txBox="1"/>
          <p:nvPr/>
        </p:nvSpPr>
        <p:spPr>
          <a:xfrm>
            <a:off x="5436096" y="33265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solidFill>
                  <a:srgbClr val="002060"/>
                </a:solidFill>
              </a:rPr>
              <a:t>15.02.1943</a:t>
            </a:r>
            <a:endParaRPr lang="de-CH" sz="2400">
              <a:solidFill>
                <a:srgbClr val="00206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843808" y="4365104"/>
            <a:ext cx="864096" cy="3600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995936" y="6093296"/>
            <a:ext cx="792088" cy="3600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51520" y="1886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Brief auch fehl geleitet</a:t>
            </a:r>
          </a:p>
          <a:p>
            <a:pPr algn="ctr"/>
            <a:r>
              <a:rPr lang="de-CH" dirty="0" smtClean="0"/>
              <a:t>Nach Genf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109</a:t>
            </a:fld>
            <a:endParaRPr lang="de-CH"/>
          </a:p>
        </p:txBody>
      </p:sp>
      <p:pic>
        <p:nvPicPr>
          <p:cNvPr id="3" name="Grafik 2" descr="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1868" y="116632"/>
            <a:ext cx="5024628" cy="3698748"/>
          </a:xfrm>
          <a:prstGeom prst="rect">
            <a:avLst/>
          </a:prstGeom>
        </p:spPr>
      </p:pic>
      <p:pic>
        <p:nvPicPr>
          <p:cNvPr id="4" name="Grafik 3" descr="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30048"/>
            <a:ext cx="4951476" cy="36393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3528" y="409888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Die </a:t>
            </a:r>
            <a:r>
              <a:rPr lang="de-CH" sz="2400" b="1" smtClean="0"/>
              <a:t>Interzone Karte</a:t>
            </a:r>
          </a:p>
          <a:p>
            <a:pPr algn="ctr"/>
            <a:r>
              <a:rPr lang="de-CH" sz="2400" smtClean="0"/>
              <a:t>war die einzige</a:t>
            </a:r>
          </a:p>
          <a:p>
            <a:pPr algn="ctr"/>
            <a:r>
              <a:rPr lang="de-CH" sz="2400" smtClean="0"/>
              <a:t>Verbindung zwischen</a:t>
            </a:r>
          </a:p>
          <a:p>
            <a:pPr algn="ctr"/>
            <a:r>
              <a:rPr lang="de-CH" sz="2400" smtClean="0"/>
              <a:t>der freie und besetzte Zone </a:t>
            </a:r>
            <a:r>
              <a:rPr lang="de-CH" sz="2400" b="1" u="sng" smtClean="0"/>
              <a:t>bis Februar 1943</a:t>
            </a:r>
            <a:endParaRPr lang="de-CH" sz="2400" b="1" u="sng"/>
          </a:p>
        </p:txBody>
      </p:sp>
      <p:sp>
        <p:nvSpPr>
          <p:cNvPr id="6" name="Textfeld 5"/>
          <p:cNvSpPr txBox="1"/>
          <p:nvPr/>
        </p:nvSpPr>
        <p:spPr>
          <a:xfrm>
            <a:off x="5508104" y="4226312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Karte nur geeignet </a:t>
            </a:r>
          </a:p>
          <a:p>
            <a:pPr algn="ctr"/>
            <a:r>
              <a:rPr lang="de-CH" sz="2400" smtClean="0"/>
              <a:t>für  Vermittlung  von private Nachrichten</a:t>
            </a:r>
          </a:p>
          <a:p>
            <a:pPr algn="ctr"/>
            <a:r>
              <a:rPr lang="de-CH" sz="2400" smtClean="0"/>
              <a:t>mit </a:t>
            </a:r>
            <a:r>
              <a:rPr lang="de-CH" sz="2400" b="1" smtClean="0"/>
              <a:t>zwei Zeilen zur freie Verfügung.</a:t>
            </a:r>
            <a:endParaRPr lang="de-CH" sz="2400" b="1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932040" y="5733256"/>
            <a:ext cx="1224136" cy="28803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3" name="Grafik 2" descr="_,1,0004.JPG"/>
          <p:cNvPicPr>
            <a:picLocks noChangeAspect="1"/>
          </p:cNvPicPr>
          <p:nvPr/>
        </p:nvPicPr>
        <p:blipFill>
          <a:blip r:embed="rId2" cstate="print"/>
          <a:srcRect l="1502" t="3828" r="2714"/>
          <a:stretch>
            <a:fillRect/>
          </a:stretch>
        </p:blipFill>
        <p:spPr>
          <a:xfrm>
            <a:off x="251520" y="188640"/>
            <a:ext cx="5688632" cy="44995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Grafik 3" descr="_,2,.JPG"/>
          <p:cNvPicPr>
            <a:picLocks noChangeAspect="1"/>
          </p:cNvPicPr>
          <p:nvPr/>
        </p:nvPicPr>
        <p:blipFill>
          <a:blip r:embed="rId3" cstate="print"/>
          <a:srcRect t="3828" r="2714" b="65391"/>
          <a:stretch>
            <a:fillRect/>
          </a:stretch>
        </p:blipFill>
        <p:spPr>
          <a:xfrm>
            <a:off x="234334" y="4797152"/>
            <a:ext cx="5777826" cy="14401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Grafik 4" descr="_,2,.JPG"/>
          <p:cNvPicPr>
            <a:picLocks noChangeAspect="1"/>
          </p:cNvPicPr>
          <p:nvPr/>
        </p:nvPicPr>
        <p:blipFill>
          <a:blip r:embed="rId4" cstate="print"/>
          <a:srcRect l="81524" t="8445" r="2714" b="70008"/>
          <a:stretch>
            <a:fillRect/>
          </a:stretch>
        </p:blipFill>
        <p:spPr>
          <a:xfrm>
            <a:off x="6444208" y="244031"/>
            <a:ext cx="2088232" cy="224886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V="1">
            <a:off x="7452320" y="2276872"/>
            <a:ext cx="144016" cy="1296144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228184" y="3615407"/>
            <a:ext cx="27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Kennbuchstabe „</a:t>
            </a:r>
            <a:r>
              <a:rPr lang="de-CH" sz="2400" b="1" smtClean="0"/>
              <a:t>bb</a:t>
            </a:r>
            <a:r>
              <a:rPr lang="de-CH" sz="2400" smtClean="0"/>
              <a:t>“</a:t>
            </a:r>
            <a:endParaRPr lang="de-CH" sz="2400"/>
          </a:p>
        </p:txBody>
      </p:sp>
      <p:sp>
        <p:nvSpPr>
          <p:cNvPr id="10" name="Textfeld 9"/>
          <p:cNvSpPr txBox="1"/>
          <p:nvPr/>
        </p:nvSpPr>
        <p:spPr>
          <a:xfrm>
            <a:off x="6084168" y="4653136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Neutraler Streifen</a:t>
            </a:r>
          </a:p>
          <a:p>
            <a:pPr algn="ctr"/>
            <a:r>
              <a:rPr lang="de-CH" sz="2400" smtClean="0"/>
              <a:t>verwendet  im </a:t>
            </a:r>
            <a:r>
              <a:rPr lang="de-CH" sz="2400" b="1" smtClean="0"/>
              <a:t>Dezember 1939.</a:t>
            </a:r>
            <a:endParaRPr lang="de-CH" sz="2400" b="1"/>
          </a:p>
        </p:txBody>
      </p:sp>
      <p:sp>
        <p:nvSpPr>
          <p:cNvPr id="11" name="Textfeld 10"/>
          <p:cNvSpPr txBox="1"/>
          <p:nvPr/>
        </p:nvSpPr>
        <p:spPr>
          <a:xfrm>
            <a:off x="323528" y="2708920"/>
            <a:ext cx="3384376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n>
                  <a:solidFill>
                    <a:schemeClr val="bg1"/>
                  </a:solidFill>
                </a:ln>
              </a:rPr>
              <a:t>D.K. = Devisová Kontrola</a:t>
            </a:r>
            <a:endParaRPr lang="de-DE" sz="240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110</a:t>
            </a:fld>
            <a:endParaRPr lang="de-CH"/>
          </a:p>
        </p:txBody>
      </p:sp>
      <p:pic>
        <p:nvPicPr>
          <p:cNvPr id="3" name="Grafik 2" descr="_8,,.JPG"/>
          <p:cNvPicPr>
            <a:picLocks noChangeAspect="1"/>
          </p:cNvPicPr>
          <p:nvPr/>
        </p:nvPicPr>
        <p:blipFill>
          <a:blip r:embed="rId2" cstate="print"/>
          <a:srcRect l="1750" t="5184" r="2927" b="3583"/>
          <a:stretch>
            <a:fillRect/>
          </a:stretch>
        </p:blipFill>
        <p:spPr>
          <a:xfrm>
            <a:off x="179512" y="2564904"/>
            <a:ext cx="5832648" cy="4104456"/>
          </a:xfrm>
          <a:prstGeom prst="rect">
            <a:avLst/>
          </a:prstGeom>
        </p:spPr>
      </p:pic>
      <p:pic>
        <p:nvPicPr>
          <p:cNvPr id="4" name="Grafik 3" descr="_7,,.JPG"/>
          <p:cNvPicPr>
            <a:picLocks noChangeAspect="1"/>
          </p:cNvPicPr>
          <p:nvPr/>
        </p:nvPicPr>
        <p:blipFill>
          <a:blip r:embed="rId3" cstate="print"/>
          <a:srcRect l="2927" t="5184" r="2927" b="3583"/>
          <a:stretch>
            <a:fillRect/>
          </a:stretch>
        </p:blipFill>
        <p:spPr>
          <a:xfrm>
            <a:off x="3203848" y="188640"/>
            <a:ext cx="5760640" cy="41044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356463"/>
            <a:ext cx="341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/>
              <a:t>Brief zum Grenztarif</a:t>
            </a:r>
          </a:p>
          <a:p>
            <a:pPr algn="ctr"/>
            <a:r>
              <a:rPr lang="de-DE" sz="2400" b="1" smtClean="0"/>
              <a:t>von</a:t>
            </a:r>
          </a:p>
          <a:p>
            <a:pPr algn="ctr"/>
            <a:r>
              <a:rPr lang="de-DE" sz="2400" b="1" smtClean="0"/>
              <a:t>Rheinfelden ( Baden )</a:t>
            </a:r>
          </a:p>
          <a:p>
            <a:pPr algn="ctr"/>
            <a:r>
              <a:rPr lang="de-DE" sz="2400" b="1" smtClean="0"/>
              <a:t>nach</a:t>
            </a:r>
          </a:p>
          <a:p>
            <a:pPr algn="ctr"/>
            <a:r>
              <a:rPr lang="de-DE" sz="2400" b="1" smtClean="0"/>
              <a:t>Rheinfelden  ( Schweiz )</a:t>
            </a:r>
            <a:endParaRPr lang="de-DE" sz="2400" b="1"/>
          </a:p>
        </p:txBody>
      </p:sp>
      <p:sp>
        <p:nvSpPr>
          <p:cNvPr id="6" name="Textfeld 5"/>
          <p:cNvSpPr txBox="1"/>
          <p:nvPr/>
        </p:nvSpPr>
        <p:spPr>
          <a:xfrm>
            <a:off x="6444208" y="5085184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Geprüft in</a:t>
            </a:r>
            <a:endParaRPr lang="de-DE" sz="240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de-DE" sz="2400" smtClean="0"/>
              <a:t>Frankfurt/Main</a:t>
            </a:r>
            <a:endParaRPr lang="de-DE" sz="2400"/>
          </a:p>
        </p:txBody>
      </p:sp>
      <p:sp>
        <p:nvSpPr>
          <p:cNvPr id="7" name="Textfeld 6"/>
          <p:cNvSpPr txBox="1"/>
          <p:nvPr/>
        </p:nvSpPr>
        <p:spPr>
          <a:xfrm>
            <a:off x="5724128" y="40466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/>
              <a:t>21. April 1941</a:t>
            </a:r>
            <a:endParaRPr lang="de-CH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111</a:t>
            </a:fld>
            <a:endParaRPr lang="de-CH"/>
          </a:p>
        </p:txBody>
      </p:sp>
      <p:pic>
        <p:nvPicPr>
          <p:cNvPr id="4" name="Grafik 3" descr="as.171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60" y="2620472"/>
            <a:ext cx="5803392" cy="4120896"/>
          </a:xfrm>
          <a:prstGeom prst="rect">
            <a:avLst/>
          </a:prstGeom>
        </p:spPr>
      </p:pic>
      <p:pic>
        <p:nvPicPr>
          <p:cNvPr id="5" name="Grafik 4" descr="as.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6340" y="44624"/>
            <a:ext cx="5820156" cy="4174236"/>
          </a:xfrm>
          <a:prstGeom prst="rect">
            <a:avLst/>
          </a:prstGeom>
          <a:ln w="28575">
            <a:noFill/>
          </a:ln>
        </p:spPr>
      </p:pic>
      <p:pic>
        <p:nvPicPr>
          <p:cNvPr id="6" name="Grafik 5" descr="as.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2"/>
            <a:ext cx="2952328" cy="298940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6012160" y="4717593"/>
            <a:ext cx="298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/>
              <a:t>Einer der letzten </a:t>
            </a:r>
            <a:r>
              <a:rPr lang="de-CH" sz="2000" dirty="0" smtClean="0"/>
              <a:t>Geprüften Belege  von der ABP Frankfurt/Main</a:t>
            </a:r>
          </a:p>
          <a:p>
            <a:pPr algn="ctr"/>
            <a:r>
              <a:rPr lang="de-CH" sz="2000" dirty="0" smtClean="0"/>
              <a:t>ab</a:t>
            </a:r>
          </a:p>
          <a:p>
            <a:pPr algn="ctr"/>
            <a:r>
              <a:rPr lang="de-CH" sz="2000" dirty="0" smtClean="0"/>
              <a:t>April war München zuständig</a:t>
            </a:r>
            <a:endParaRPr lang="de-CH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3563888" y="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solidFill>
                  <a:srgbClr val="002060"/>
                </a:solidFill>
              </a:rPr>
              <a:t>23. März 1943</a:t>
            </a:r>
            <a:endParaRPr lang="de-CH" sz="2000">
              <a:solidFill>
                <a:srgbClr val="00206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8892480" y="6381328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112</a:t>
            </a:fld>
            <a:endParaRPr lang="de-CH"/>
          </a:p>
        </p:txBody>
      </p:sp>
      <p:pic>
        <p:nvPicPr>
          <p:cNvPr id="6" name="Grafik 5" descr="as.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29614"/>
            <a:ext cx="5976664" cy="605171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10" name="Connecteur droit avec flèche 9"/>
          <p:cNvCxnSpPr/>
          <p:nvPr/>
        </p:nvCxnSpPr>
        <p:spPr>
          <a:xfrm flipH="1" flipV="1">
            <a:off x="4355976" y="1412776"/>
            <a:ext cx="504056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113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1115616" y="2066072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smtClean="0">
                <a:latin typeface="Arial" pitchFamily="34" charset="0"/>
                <a:cs typeface="Arial" pitchFamily="34" charset="0"/>
              </a:rPr>
              <a:t>Somit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haben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Sie</a:t>
            </a:r>
            <a:endParaRPr lang="de-CH" sz="28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etwas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über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die</a:t>
            </a:r>
          </a:p>
          <a:p>
            <a:pPr algn="ctr"/>
            <a:r>
              <a:rPr lang="de-CH" sz="4000" smtClean="0">
                <a:latin typeface="Arial" pitchFamily="34" charset="0"/>
                <a:cs typeface="Arial" pitchFamily="34" charset="0"/>
              </a:rPr>
              <a:t>Arbeit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der Prüfer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4000" smtClean="0">
                <a:latin typeface="Arial" pitchFamily="34" charset="0"/>
                <a:cs typeface="Arial" pitchFamily="34" charset="0"/>
              </a:rPr>
              <a:t>erfahren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.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114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 rot="10800000" flipV="1">
            <a:off x="1428728" y="857231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VORTRAG  VON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71868" y="1785010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smtClean="0">
                <a:latin typeface="Arial" pitchFamily="34" charset="0"/>
                <a:cs typeface="Arial" pitchFamily="34" charset="0"/>
              </a:rPr>
              <a:t>Jean Specht</a:t>
            </a:r>
            <a:endParaRPr lang="de-CH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10800000" flipV="1">
            <a:off x="2285984" y="5733256"/>
            <a:ext cx="5742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>
                <a:latin typeface="Arial" pitchFamily="34" charset="0"/>
                <a:cs typeface="Arial" pitchFamily="34" charset="0"/>
              </a:rPr>
              <a:t>Letzte Änderung : 25.10.2022  ©</a:t>
            </a:r>
            <a:endParaRPr lang="de-CH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59832" y="470598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/>
              <a:t>Erste Version : 12.09.2010 </a:t>
            </a:r>
            <a:endParaRPr lang="de-CH" sz="2800"/>
          </a:p>
        </p:txBody>
      </p:sp>
      <p:pic>
        <p:nvPicPr>
          <p:cNvPr id="9" name="Image 8" descr="Jean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227" y="1312200"/>
            <a:ext cx="2933653" cy="3268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4788024" y="321297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js1747@hotmail.com</a:t>
            </a:r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3" name="ZoneTexte 2"/>
          <p:cNvSpPr txBox="1"/>
          <p:nvPr/>
        </p:nvSpPr>
        <p:spPr>
          <a:xfrm>
            <a:off x="683568" y="1124744"/>
            <a:ext cx="7776864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Bei einem Brief Aufkommen von </a:t>
            </a:r>
            <a:r>
              <a:rPr lang="de-DE" sz="2800" b="1" dirty="0" smtClean="0">
                <a:solidFill>
                  <a:srgbClr val="C00000"/>
                </a:solidFill>
              </a:rPr>
              <a:t>6</a:t>
            </a:r>
            <a:r>
              <a:rPr lang="de-DE" sz="2800" dirty="0" smtClean="0"/>
              <a:t> bis </a:t>
            </a:r>
            <a:r>
              <a:rPr lang="de-DE" sz="2800" b="1" dirty="0" smtClean="0">
                <a:solidFill>
                  <a:srgbClr val="C00000"/>
                </a:solidFill>
              </a:rPr>
              <a:t>700.000 </a:t>
            </a:r>
            <a:r>
              <a:rPr lang="de-DE" sz="2800" dirty="0" err="1" smtClean="0"/>
              <a:t>Stk</a:t>
            </a:r>
            <a:r>
              <a:rPr lang="de-DE" sz="2800" dirty="0" smtClean="0"/>
              <a:t>, </a:t>
            </a:r>
          </a:p>
          <a:p>
            <a:pPr algn="ctr"/>
            <a:r>
              <a:rPr lang="de-DE" sz="2800" dirty="0" smtClean="0"/>
              <a:t>war es in Berlin mit ein bestand von über </a:t>
            </a:r>
            <a:r>
              <a:rPr lang="de-DE" sz="2800" dirty="0" smtClean="0">
                <a:solidFill>
                  <a:srgbClr val="C00000"/>
                </a:solidFill>
              </a:rPr>
              <a:t>3‘200 </a:t>
            </a:r>
            <a:r>
              <a:rPr lang="de-DE" sz="2800" dirty="0" smtClean="0"/>
              <a:t>Personen nicht möglich die Kontrolle zu absolvieren innert </a:t>
            </a:r>
            <a:r>
              <a:rPr lang="de-DE" sz="2800" b="1" dirty="0" smtClean="0"/>
              <a:t>24</a:t>
            </a:r>
            <a:r>
              <a:rPr lang="de-DE" sz="2800" dirty="0" smtClean="0"/>
              <a:t> Stunden.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971600" y="5075892"/>
            <a:ext cx="7200800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/>
              <a:t>So hat man 5 weitere Prüfstelle geöffnet.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098591"/>
            <a:ext cx="3347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/>
              <a:t>a</a:t>
            </a:r>
            <a:r>
              <a:rPr lang="de-CH" sz="2000" smtClean="0"/>
              <a:t> : Königsberg ---------&gt; 09.39.</a:t>
            </a:r>
          </a:p>
          <a:p>
            <a:pPr algn="ctr"/>
            <a:r>
              <a:rPr lang="de-CH" sz="2000" b="1" smtClean="0"/>
              <a:t>b</a:t>
            </a:r>
            <a:r>
              <a:rPr lang="de-CH" sz="2000" smtClean="0"/>
              <a:t> : Berlin ----------------&gt; 09.39.</a:t>
            </a:r>
          </a:p>
          <a:p>
            <a:pPr algn="ctr"/>
            <a:r>
              <a:rPr lang="de-CH" sz="2000" b="1" smtClean="0"/>
              <a:t>c</a:t>
            </a:r>
            <a:r>
              <a:rPr lang="de-CH" sz="2000" smtClean="0"/>
              <a:t> : Köln ----------------</a:t>
            </a:r>
            <a:r>
              <a:rPr lang="de-CH" sz="2000" smtClean="0">
                <a:sym typeface="Wingdings" pitchFamily="2" charset="2"/>
              </a:rPr>
              <a:t>--&gt; </a:t>
            </a:r>
            <a:r>
              <a:rPr lang="de-CH" sz="2000" smtClean="0"/>
              <a:t>11.39.</a:t>
            </a:r>
          </a:p>
          <a:p>
            <a:pPr algn="ctr"/>
            <a:r>
              <a:rPr lang="de-CH" sz="2000" smtClean="0"/>
              <a:t> </a:t>
            </a:r>
            <a:endParaRPr lang="de-CH" sz="2000"/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1331640" y="3140968"/>
            <a:ext cx="36004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098591"/>
            <a:ext cx="3347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/>
              <a:t>a</a:t>
            </a:r>
            <a:r>
              <a:rPr lang="de-CH" sz="2000" smtClean="0"/>
              <a:t> : Königsberg ---------&gt; 09.39.</a:t>
            </a:r>
          </a:p>
          <a:p>
            <a:pPr algn="ctr"/>
            <a:r>
              <a:rPr lang="de-CH" sz="2000" b="1" smtClean="0"/>
              <a:t>b</a:t>
            </a:r>
            <a:r>
              <a:rPr lang="de-CH" sz="2000" smtClean="0"/>
              <a:t> : Berlin ----------------&gt; 09.39.</a:t>
            </a:r>
          </a:p>
          <a:p>
            <a:pPr algn="ctr"/>
            <a:r>
              <a:rPr lang="de-CH" sz="2000" b="1" smtClean="0"/>
              <a:t>c</a:t>
            </a:r>
            <a:r>
              <a:rPr lang="de-CH" sz="2000" smtClean="0"/>
              <a:t> : Köln ----------------</a:t>
            </a:r>
            <a:r>
              <a:rPr lang="de-CH" sz="2000" smtClean="0">
                <a:sym typeface="Wingdings" pitchFamily="2" charset="2"/>
              </a:rPr>
              <a:t>--&gt; </a:t>
            </a:r>
            <a:r>
              <a:rPr lang="de-CH" sz="2000" smtClean="0"/>
              <a:t>11.39.</a:t>
            </a:r>
          </a:p>
          <a:p>
            <a:pPr algn="ctr"/>
            <a:r>
              <a:rPr lang="de-CH" sz="2000" b="1" smtClean="0"/>
              <a:t>d</a:t>
            </a:r>
            <a:r>
              <a:rPr lang="de-CH" sz="2000" smtClean="0"/>
              <a:t> : München -----------&gt; 11.39.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2051720" y="4437112"/>
            <a:ext cx="6480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699792" y="4149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098591"/>
            <a:ext cx="3347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/>
              <a:t>a</a:t>
            </a:r>
            <a:r>
              <a:rPr lang="de-CH" sz="2000" smtClean="0"/>
              <a:t> : Königsberg ---------&gt; 09.39.</a:t>
            </a:r>
          </a:p>
          <a:p>
            <a:pPr algn="ctr"/>
            <a:r>
              <a:rPr lang="de-CH" sz="2000" b="1" smtClean="0"/>
              <a:t>b</a:t>
            </a:r>
            <a:r>
              <a:rPr lang="de-CH" sz="2000" smtClean="0"/>
              <a:t> : Berlin ----------------&gt; 09.39.</a:t>
            </a:r>
          </a:p>
          <a:p>
            <a:pPr algn="ctr"/>
            <a:r>
              <a:rPr lang="de-CH" sz="2000" b="1" smtClean="0"/>
              <a:t>c</a:t>
            </a:r>
            <a:r>
              <a:rPr lang="de-CH" sz="2000" smtClean="0"/>
              <a:t> : Köln ----------------</a:t>
            </a:r>
            <a:r>
              <a:rPr lang="de-CH" sz="2000" smtClean="0">
                <a:sym typeface="Wingdings" pitchFamily="2" charset="2"/>
              </a:rPr>
              <a:t>--&gt; </a:t>
            </a:r>
            <a:r>
              <a:rPr lang="de-CH" sz="2000" smtClean="0"/>
              <a:t>11.39.</a:t>
            </a:r>
          </a:p>
          <a:p>
            <a:pPr algn="ctr"/>
            <a:r>
              <a:rPr lang="de-CH" sz="2000" b="1" smtClean="0"/>
              <a:t>d</a:t>
            </a:r>
            <a:r>
              <a:rPr lang="de-CH" sz="2000" smtClean="0"/>
              <a:t> : München -----------&gt; 11.39.</a:t>
            </a:r>
          </a:p>
          <a:p>
            <a:pPr algn="ctr"/>
            <a:r>
              <a:rPr lang="de-CH" sz="2000" b="1" smtClean="0"/>
              <a:t>e</a:t>
            </a:r>
            <a:r>
              <a:rPr lang="de-CH" sz="2000" smtClean="0"/>
              <a:t> : Frankfurt / Main </a:t>
            </a:r>
            <a:r>
              <a:rPr lang="de-CH" sz="2000" smtClean="0">
                <a:sym typeface="Wingdings" pitchFamily="2" charset="2"/>
              </a:rPr>
              <a:t>--&gt; 11.39.</a:t>
            </a:r>
            <a:endParaRPr lang="de-CH" sz="2000" smtClean="0"/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763688" y="3501008"/>
            <a:ext cx="86409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627784" y="321297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e</a:t>
            </a:r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699792" y="4149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098591"/>
            <a:ext cx="3347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/>
              <a:t>a</a:t>
            </a:r>
            <a:r>
              <a:rPr lang="de-CH" sz="2000" smtClean="0"/>
              <a:t> : Königsberg ---------&gt; 09.39.</a:t>
            </a:r>
          </a:p>
          <a:p>
            <a:pPr algn="ctr"/>
            <a:r>
              <a:rPr lang="de-CH" sz="2000" b="1" smtClean="0"/>
              <a:t>b</a:t>
            </a:r>
            <a:r>
              <a:rPr lang="de-CH" sz="2000" smtClean="0"/>
              <a:t> : Berlin ----------------&gt; 09.39.</a:t>
            </a:r>
          </a:p>
          <a:p>
            <a:pPr algn="ctr"/>
            <a:r>
              <a:rPr lang="de-CH" sz="2000" b="1" smtClean="0"/>
              <a:t>c</a:t>
            </a:r>
            <a:r>
              <a:rPr lang="de-CH" sz="2000" smtClean="0"/>
              <a:t> : Köln ----------------</a:t>
            </a:r>
            <a:r>
              <a:rPr lang="de-CH" sz="2000" smtClean="0">
                <a:sym typeface="Wingdings" pitchFamily="2" charset="2"/>
              </a:rPr>
              <a:t>--&gt; </a:t>
            </a:r>
            <a:r>
              <a:rPr lang="de-CH" sz="2000" smtClean="0"/>
              <a:t>11.39.</a:t>
            </a:r>
          </a:p>
          <a:p>
            <a:pPr algn="ctr"/>
            <a:r>
              <a:rPr lang="de-CH" sz="2000" b="1" smtClean="0"/>
              <a:t>d</a:t>
            </a:r>
            <a:r>
              <a:rPr lang="de-CH" sz="2000" smtClean="0"/>
              <a:t> : München -----------&gt; 11.39.</a:t>
            </a:r>
          </a:p>
          <a:p>
            <a:pPr algn="ctr"/>
            <a:r>
              <a:rPr lang="de-CH" sz="2000" b="1" smtClean="0"/>
              <a:t>e</a:t>
            </a:r>
            <a:r>
              <a:rPr lang="de-CH" sz="2000" smtClean="0"/>
              <a:t> : Frankfurt / Main </a:t>
            </a:r>
            <a:r>
              <a:rPr lang="de-CH" sz="2000" smtClean="0">
                <a:sym typeface="Wingdings" pitchFamily="2" charset="2"/>
              </a:rPr>
              <a:t>--&gt; 11.39.</a:t>
            </a:r>
            <a:endParaRPr lang="de-CH" sz="2000" smtClean="0"/>
          </a:p>
          <a:p>
            <a:pPr algn="ctr"/>
            <a:r>
              <a:rPr lang="de-CH" sz="2000" b="1" smtClean="0"/>
              <a:t>f</a:t>
            </a:r>
            <a:r>
              <a:rPr lang="de-CH" sz="2000" smtClean="0"/>
              <a:t>  : Hamburg -----------</a:t>
            </a:r>
            <a:r>
              <a:rPr lang="de-CH" sz="2000" smtClean="0">
                <a:sym typeface="Wingdings" pitchFamily="2" charset="2"/>
              </a:rPr>
              <a:t>&gt;  </a:t>
            </a:r>
            <a:r>
              <a:rPr lang="de-CH" sz="2000" smtClean="0"/>
              <a:t>02.40.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2195736" y="1988840"/>
            <a:ext cx="5760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2771800" y="170080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f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627784" y="321297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e</a:t>
            </a:r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699792" y="4149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132856"/>
            <a:ext cx="3347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/>
              <a:t>a</a:t>
            </a:r>
            <a:r>
              <a:rPr lang="de-CH" sz="2000" dirty="0" smtClean="0"/>
              <a:t> : Königsberg ---------&gt; 09.39.</a:t>
            </a:r>
          </a:p>
          <a:p>
            <a:pPr algn="ctr"/>
            <a:r>
              <a:rPr lang="de-CH" sz="2000" b="1" dirty="0" smtClean="0"/>
              <a:t>b</a:t>
            </a:r>
            <a:r>
              <a:rPr lang="de-CH" sz="2000" dirty="0" smtClean="0"/>
              <a:t> : Berlin ----------------&gt; 09.39.</a:t>
            </a:r>
          </a:p>
          <a:p>
            <a:pPr algn="ctr"/>
            <a:r>
              <a:rPr lang="de-CH" sz="2000" b="1" dirty="0" smtClean="0"/>
              <a:t>c</a:t>
            </a:r>
            <a:r>
              <a:rPr lang="de-CH" sz="2000" dirty="0" smtClean="0"/>
              <a:t> : Köln ----------------</a:t>
            </a:r>
            <a:r>
              <a:rPr lang="de-CH" sz="2000" dirty="0" smtClean="0">
                <a:sym typeface="Wingdings" pitchFamily="2" charset="2"/>
              </a:rPr>
              <a:t>--&gt; </a:t>
            </a:r>
            <a:r>
              <a:rPr lang="de-CH" sz="2000" dirty="0" smtClean="0"/>
              <a:t>11.39.</a:t>
            </a:r>
          </a:p>
          <a:p>
            <a:pPr algn="ctr"/>
            <a:r>
              <a:rPr lang="de-CH" sz="2000" b="1" dirty="0" smtClean="0"/>
              <a:t>d</a:t>
            </a:r>
            <a:r>
              <a:rPr lang="de-CH" sz="2000" dirty="0" smtClean="0"/>
              <a:t> : München -----------&gt; 11.39.</a:t>
            </a:r>
          </a:p>
          <a:p>
            <a:pPr algn="ctr"/>
            <a:r>
              <a:rPr lang="de-CH" sz="2000" b="1" dirty="0" smtClean="0"/>
              <a:t>e</a:t>
            </a:r>
            <a:r>
              <a:rPr lang="de-CH" sz="2000" dirty="0" smtClean="0"/>
              <a:t> : Frankfurt / Main </a:t>
            </a:r>
            <a:r>
              <a:rPr lang="de-CH" sz="2000" dirty="0" smtClean="0">
                <a:sym typeface="Wingdings" pitchFamily="2" charset="2"/>
              </a:rPr>
              <a:t>--&gt; 11.39.</a:t>
            </a:r>
            <a:endParaRPr lang="de-CH" sz="2000" dirty="0" smtClean="0"/>
          </a:p>
          <a:p>
            <a:pPr algn="ctr"/>
            <a:r>
              <a:rPr lang="de-CH" sz="2000" b="1" dirty="0" smtClean="0"/>
              <a:t>f</a:t>
            </a:r>
            <a:r>
              <a:rPr lang="de-CH" sz="2000" dirty="0" smtClean="0"/>
              <a:t>  : Hamburg -----------</a:t>
            </a:r>
            <a:r>
              <a:rPr lang="de-CH" sz="2000" dirty="0" smtClean="0">
                <a:sym typeface="Wingdings" pitchFamily="2" charset="2"/>
              </a:rPr>
              <a:t>&gt;  </a:t>
            </a:r>
            <a:r>
              <a:rPr lang="de-CH" sz="2000" dirty="0" smtClean="0"/>
              <a:t>02.40.</a:t>
            </a:r>
          </a:p>
          <a:p>
            <a:pPr algn="ctr"/>
            <a:r>
              <a:rPr lang="de-CH" sz="2000" b="1" dirty="0" smtClean="0"/>
              <a:t>g</a:t>
            </a:r>
            <a:r>
              <a:rPr lang="de-CH" sz="2000" dirty="0" smtClean="0"/>
              <a:t> : Wien -----------------&gt; 11.39.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2843808" y="170080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f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627784" y="321297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e</a:t>
            </a:r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699792" y="4149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</a:t>
            </a:r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4067944" y="4077072"/>
            <a:ext cx="28803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g</a:t>
            </a:r>
            <a:endParaRPr lang="fr-FR"/>
          </a:p>
        </p:txBody>
      </p:sp>
      <p:cxnSp>
        <p:nvCxnSpPr>
          <p:cNvPr id="28" name="Connecteur droit 27"/>
          <p:cNvCxnSpPr/>
          <p:nvPr/>
        </p:nvCxnSpPr>
        <p:spPr>
          <a:xfrm>
            <a:off x="3635896" y="4437112"/>
            <a:ext cx="3600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132856"/>
            <a:ext cx="3347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/>
              <a:t>a</a:t>
            </a:r>
            <a:r>
              <a:rPr lang="de-CH" sz="2000" dirty="0" smtClean="0"/>
              <a:t> : Königsberg ---------&gt; 09.39.</a:t>
            </a:r>
          </a:p>
          <a:p>
            <a:pPr algn="ctr"/>
            <a:r>
              <a:rPr lang="de-CH" sz="2000" b="1" dirty="0" smtClean="0"/>
              <a:t>b</a:t>
            </a:r>
            <a:r>
              <a:rPr lang="de-CH" sz="2000" dirty="0" smtClean="0"/>
              <a:t> : Berlin ----------------&gt; 09.39.</a:t>
            </a:r>
          </a:p>
          <a:p>
            <a:pPr algn="ctr"/>
            <a:r>
              <a:rPr lang="de-CH" sz="2000" b="1" dirty="0" smtClean="0"/>
              <a:t>c</a:t>
            </a:r>
            <a:r>
              <a:rPr lang="de-CH" sz="2000" dirty="0" smtClean="0"/>
              <a:t> : Köln ----------------</a:t>
            </a:r>
            <a:r>
              <a:rPr lang="de-CH" sz="2000" dirty="0" smtClean="0">
                <a:sym typeface="Wingdings" pitchFamily="2" charset="2"/>
              </a:rPr>
              <a:t>--&gt; </a:t>
            </a:r>
            <a:r>
              <a:rPr lang="de-CH" sz="2000" dirty="0" smtClean="0"/>
              <a:t>11.39.</a:t>
            </a:r>
          </a:p>
          <a:p>
            <a:pPr algn="ctr"/>
            <a:r>
              <a:rPr lang="de-CH" sz="2000" b="1" dirty="0" smtClean="0"/>
              <a:t>d</a:t>
            </a:r>
            <a:r>
              <a:rPr lang="de-CH" sz="2000" dirty="0" smtClean="0"/>
              <a:t> : München -----------&gt; 11.39.</a:t>
            </a:r>
          </a:p>
          <a:p>
            <a:pPr algn="ctr"/>
            <a:r>
              <a:rPr lang="de-CH" sz="2000" b="1" dirty="0" smtClean="0"/>
              <a:t>e</a:t>
            </a:r>
            <a:r>
              <a:rPr lang="de-CH" sz="2000" dirty="0" smtClean="0"/>
              <a:t> : Frankfurt / Main </a:t>
            </a:r>
            <a:r>
              <a:rPr lang="de-CH" sz="2000" dirty="0" smtClean="0">
                <a:sym typeface="Wingdings" pitchFamily="2" charset="2"/>
              </a:rPr>
              <a:t>--&gt; 11.39.</a:t>
            </a:r>
            <a:endParaRPr lang="de-CH" sz="2000" dirty="0" smtClean="0"/>
          </a:p>
          <a:p>
            <a:pPr algn="ctr"/>
            <a:r>
              <a:rPr lang="de-CH" sz="2000" b="1" dirty="0" smtClean="0"/>
              <a:t>f</a:t>
            </a:r>
            <a:r>
              <a:rPr lang="de-CH" sz="2000" dirty="0" smtClean="0"/>
              <a:t>  : Hamburg -----------</a:t>
            </a:r>
            <a:r>
              <a:rPr lang="de-CH" sz="2000" dirty="0" smtClean="0">
                <a:sym typeface="Wingdings" pitchFamily="2" charset="2"/>
              </a:rPr>
              <a:t>&gt;  </a:t>
            </a:r>
            <a:r>
              <a:rPr lang="de-CH" sz="2000" dirty="0" smtClean="0"/>
              <a:t>02.40.</a:t>
            </a:r>
          </a:p>
          <a:p>
            <a:pPr algn="ctr"/>
            <a:r>
              <a:rPr lang="de-CH" sz="2000" b="1" dirty="0" smtClean="0"/>
              <a:t>g</a:t>
            </a:r>
            <a:r>
              <a:rPr lang="de-CH" sz="2000" dirty="0" smtClean="0"/>
              <a:t> : Wien -----------------&gt; 11.39.</a:t>
            </a:r>
          </a:p>
          <a:p>
            <a:pPr algn="ctr"/>
            <a:r>
              <a:rPr lang="de-CH" sz="2000" b="1" dirty="0" smtClean="0"/>
              <a:t>h</a:t>
            </a:r>
            <a:r>
              <a:rPr lang="de-CH" sz="2000" dirty="0" smtClean="0"/>
              <a:t> : Hof -------------------&gt; </a:t>
            </a:r>
            <a:r>
              <a:rPr lang="de-CH" sz="2000" b="1" dirty="0" smtClean="0"/>
              <a:t>05.44.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5580112" y="1196752"/>
            <a:ext cx="21602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</a:t>
            </a:r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2843808" y="170080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f</a:t>
            </a:r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b</a:t>
            </a: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691680" y="285293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c</a:t>
            </a: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627784" y="321297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e</a:t>
            </a:r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699792" y="4149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</a:t>
            </a:r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4067944" y="4077072"/>
            <a:ext cx="28803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g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987824" y="3356992"/>
            <a:ext cx="288032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2699792" y="357301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Carte B-Königsbe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6493718"/>
            <a:ext cx="2133600" cy="24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4" name="Textfeld 3"/>
          <p:cNvSpPr txBox="1"/>
          <p:nvPr/>
        </p:nvSpPr>
        <p:spPr>
          <a:xfrm>
            <a:off x="539552" y="1700808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smtClean="0"/>
              <a:t>die ABP  </a:t>
            </a:r>
            <a:r>
              <a:rPr lang="de-CH" sz="4000" b="1" smtClean="0"/>
              <a:t>Frankfurt / Main (e)</a:t>
            </a:r>
            <a:endParaRPr lang="de-CH" sz="4000" smtClean="0"/>
          </a:p>
          <a:p>
            <a:pPr algn="ctr"/>
            <a:r>
              <a:rPr lang="de-CH" sz="4000" smtClean="0"/>
              <a:t>ab November 1939 </a:t>
            </a:r>
            <a:r>
              <a:rPr lang="de-CH" sz="4000" b="1" u="sng" smtClean="0"/>
              <a:t>bis</a:t>
            </a:r>
            <a:r>
              <a:rPr lang="de-CH" sz="4000" u="sng" smtClean="0"/>
              <a:t> März 1943</a:t>
            </a:r>
            <a:r>
              <a:rPr lang="de-CH" sz="4000" smtClean="0"/>
              <a:t>,</a:t>
            </a:r>
            <a:endParaRPr lang="de-CH" sz="4000"/>
          </a:p>
        </p:txBody>
      </p:sp>
      <p:sp>
        <p:nvSpPr>
          <p:cNvPr id="9" name="Textfeld 8"/>
          <p:cNvSpPr txBox="1"/>
          <p:nvPr/>
        </p:nvSpPr>
        <p:spPr>
          <a:xfrm>
            <a:off x="683568" y="3284984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smtClean="0"/>
              <a:t>dann</a:t>
            </a:r>
          </a:p>
          <a:p>
            <a:pPr algn="ctr"/>
            <a:r>
              <a:rPr lang="de-CH" sz="4000" smtClean="0"/>
              <a:t>die ABP  </a:t>
            </a:r>
            <a:r>
              <a:rPr lang="de-CH" sz="4000" b="1" smtClean="0"/>
              <a:t>München (d)</a:t>
            </a:r>
          </a:p>
          <a:p>
            <a:pPr algn="ctr"/>
            <a:r>
              <a:rPr lang="de-CH" sz="4000" u="sng" smtClean="0"/>
              <a:t>ab April 1943 </a:t>
            </a:r>
            <a:r>
              <a:rPr lang="de-CH" sz="4000" smtClean="0"/>
              <a:t>bis Kriegsende.</a:t>
            </a:r>
          </a:p>
          <a:p>
            <a:pPr algn="ctr"/>
            <a:endParaRPr lang="de-CH" sz="4000"/>
          </a:p>
        </p:txBody>
      </p:sp>
      <p:sp>
        <p:nvSpPr>
          <p:cNvPr id="5" name="Textfeld 4"/>
          <p:cNvSpPr txBox="1"/>
          <p:nvPr/>
        </p:nvSpPr>
        <p:spPr>
          <a:xfrm>
            <a:off x="1331640" y="588946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ABP = </a:t>
            </a:r>
            <a:r>
              <a:rPr lang="de-DE" sz="4000" b="1" dirty="0" smtClean="0"/>
              <a:t>A</a:t>
            </a:r>
            <a:r>
              <a:rPr lang="de-DE" sz="4000" dirty="0" smtClean="0"/>
              <a:t>uslands</a:t>
            </a:r>
            <a:r>
              <a:rPr lang="de-DE" sz="4000" b="1" dirty="0" smtClean="0"/>
              <a:t>b</a:t>
            </a:r>
            <a:r>
              <a:rPr lang="de-DE" sz="4000" dirty="0" smtClean="0"/>
              <a:t>rief</a:t>
            </a:r>
            <a:r>
              <a:rPr lang="de-DE" sz="4000" b="1" dirty="0" smtClean="0"/>
              <a:t>p</a:t>
            </a:r>
            <a:r>
              <a:rPr lang="de-DE" sz="4000" dirty="0" smtClean="0"/>
              <a:t>rüfstellen</a:t>
            </a:r>
            <a:endParaRPr lang="de-DE" sz="4000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76470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smtClean="0"/>
              <a:t>Zu</a:t>
            </a:r>
            <a:r>
              <a:rPr lang="fr-CH" sz="3600" smtClean="0"/>
              <a:t> </a:t>
            </a:r>
            <a:r>
              <a:rPr lang="de-CH" sz="3600" smtClean="0"/>
              <a:t>ständig für die </a:t>
            </a:r>
            <a:r>
              <a:rPr lang="de-CH" sz="3600" b="1" smtClean="0"/>
              <a:t>Schweiz</a:t>
            </a:r>
            <a:r>
              <a:rPr lang="de-CH" sz="3600" smtClean="0"/>
              <a:t> war: </a:t>
            </a:r>
            <a:r>
              <a:rPr lang="fr-CH" sz="3600" smtClean="0"/>
              <a:t> </a:t>
            </a:r>
            <a:endParaRPr lang="fr-FR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</a:t>
            </a:fld>
            <a:endParaRPr lang="de-CH"/>
          </a:p>
        </p:txBody>
      </p:sp>
      <p:pic>
        <p:nvPicPr>
          <p:cNvPr id="3" name="Image 2" descr="delx 224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624"/>
            <a:ext cx="5568696" cy="4523232"/>
          </a:xfrm>
          <a:prstGeom prst="rect">
            <a:avLst/>
          </a:prstGeom>
        </p:spPr>
      </p:pic>
      <p:pic>
        <p:nvPicPr>
          <p:cNvPr id="4" name="Image 3" descr="delx 2240024 -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37112"/>
            <a:ext cx="5556504" cy="2325608"/>
          </a:xfrm>
          <a:prstGeom prst="rect">
            <a:avLst/>
          </a:prstGeom>
        </p:spPr>
      </p:pic>
      <p:pic>
        <p:nvPicPr>
          <p:cNvPr id="5" name="Image 4" descr="delx 224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9874" y="3284984"/>
            <a:ext cx="3104332" cy="30963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40152" y="42847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Einschreibe Brief von</a:t>
            </a:r>
          </a:p>
          <a:p>
            <a:pPr algn="ctr"/>
            <a:r>
              <a:rPr lang="de-CH" dirty="0" smtClean="0"/>
              <a:t>Frankfurt/Main</a:t>
            </a:r>
          </a:p>
          <a:p>
            <a:pPr algn="ctr"/>
            <a:r>
              <a:rPr lang="de-CH" dirty="0" smtClean="0"/>
              <a:t>29 Juni 1933</a:t>
            </a:r>
          </a:p>
          <a:p>
            <a:pPr algn="ctr"/>
            <a:r>
              <a:rPr lang="de-CH" dirty="0" smtClean="0"/>
              <a:t>nach  Aarburg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012160" y="24928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Siegel vom Postamt </a:t>
            </a:r>
            <a:endParaRPr lang="fr-FR" sz="24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07504" y="4437112"/>
            <a:ext cx="554461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20</a:t>
            </a:fld>
            <a:endParaRPr lang="de-CH"/>
          </a:p>
        </p:txBody>
      </p:sp>
      <p:pic>
        <p:nvPicPr>
          <p:cNvPr id="3" name="Grafik 3" descr="30008.JPG"/>
          <p:cNvPicPr>
            <a:picLocks noChangeAspect="1"/>
          </p:cNvPicPr>
          <p:nvPr/>
        </p:nvPicPr>
        <p:blipFill>
          <a:blip r:embed="rId2" cstate="print"/>
          <a:srcRect l="11896" t="26913" b="29993"/>
          <a:stretch>
            <a:fillRect/>
          </a:stretch>
        </p:blipFill>
        <p:spPr bwMode="auto">
          <a:xfrm>
            <a:off x="827584" y="692696"/>
            <a:ext cx="761311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971600" y="18864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solidFill>
                  <a:srgbClr val="002060"/>
                </a:solidFill>
              </a:rPr>
              <a:t>Bericht über die Besuche bei der ABP Frankfurt a/M. am 18.11.41</a:t>
            </a:r>
            <a:r>
              <a:rPr lang="de-CH" smtClean="0"/>
              <a:t>. </a:t>
            </a:r>
            <a:endParaRPr lang="fr-FR"/>
          </a:p>
        </p:txBody>
      </p:sp>
      <p:pic>
        <p:nvPicPr>
          <p:cNvPr id="5" name="Image 4" descr="Ric 162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9092" y="3140968"/>
            <a:ext cx="5385816" cy="361188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995936" y="63720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rgbClr val="FFFF00"/>
                </a:solidFill>
              </a:rPr>
              <a:t>Quelle : CCSG</a:t>
            </a:r>
            <a:endParaRPr lang="fr-FR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21</a:t>
            </a:fld>
            <a:endParaRPr lang="de-CH"/>
          </a:p>
        </p:txBody>
      </p:sp>
      <p:pic>
        <p:nvPicPr>
          <p:cNvPr id="3" name="Image 2" descr="Ric 162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0334" y="116632"/>
            <a:ext cx="5323332" cy="3456432"/>
          </a:xfrm>
          <a:prstGeom prst="rect">
            <a:avLst/>
          </a:prstGeom>
        </p:spPr>
      </p:pic>
      <p:pic>
        <p:nvPicPr>
          <p:cNvPr id="4" name="Image 3" descr="Ric 1620010 - Copie.JPG"/>
          <p:cNvPicPr>
            <a:picLocks noChangeAspect="1"/>
          </p:cNvPicPr>
          <p:nvPr/>
        </p:nvPicPr>
        <p:blipFill>
          <a:blip r:embed="rId3" cstate="print"/>
          <a:srcRect t="3063" b="57116"/>
          <a:stretch>
            <a:fillRect/>
          </a:stretch>
        </p:blipFill>
        <p:spPr>
          <a:xfrm>
            <a:off x="35496" y="4149080"/>
            <a:ext cx="3354324" cy="1872208"/>
          </a:xfrm>
          <a:prstGeom prst="rect">
            <a:avLst/>
          </a:prstGeom>
        </p:spPr>
      </p:pic>
      <p:pic>
        <p:nvPicPr>
          <p:cNvPr id="5" name="Image 4" descr="Ric 1620010.JPG"/>
          <p:cNvPicPr>
            <a:picLocks noChangeAspect="1"/>
          </p:cNvPicPr>
          <p:nvPr/>
        </p:nvPicPr>
        <p:blipFill>
          <a:blip r:embed="rId4" cstate="print"/>
          <a:srcRect t="5174" b="34591"/>
          <a:stretch>
            <a:fillRect/>
          </a:stretch>
        </p:blipFill>
        <p:spPr>
          <a:xfrm>
            <a:off x="5681028" y="3717032"/>
            <a:ext cx="3427476" cy="30963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60" y="371703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In diesem Gebäude vom Frankfurter Zoo  befand </a:t>
            </a:r>
          </a:p>
          <a:p>
            <a:r>
              <a:rPr lang="de-CH" smtClean="0"/>
              <a:t>                                                        sich die Prüfstelle.                                            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347864" y="4942909"/>
            <a:ext cx="2304256" cy="64633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mtClean="0"/>
              <a:t>Am 04 Oktober 1943,</a:t>
            </a:r>
          </a:p>
          <a:p>
            <a:pPr algn="ctr"/>
            <a:r>
              <a:rPr lang="de-CH" smtClean="0"/>
              <a:t>wurde es bombardiert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2008" y="6300028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Zwei Feldpostkarten von 1916 mit Ansicht vom Gebäude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187624" y="2492896"/>
            <a:ext cx="2736304" cy="7920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1115616" y="3068960"/>
            <a:ext cx="864096" cy="2880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22</a:t>
            </a:fld>
            <a:endParaRPr lang="de-CH"/>
          </a:p>
        </p:txBody>
      </p:sp>
      <p:pic>
        <p:nvPicPr>
          <p:cNvPr id="3" name="Grafik 2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980728"/>
            <a:ext cx="6949974" cy="49301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9552" y="188640"/>
            <a:ext cx="8105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Die </a:t>
            </a:r>
            <a:r>
              <a:rPr lang="de-CH" sz="2800" u="sng" smtClean="0">
                <a:latin typeface="Arial" pitchFamily="34" charset="0"/>
                <a:cs typeface="Arial" pitchFamily="34" charset="0"/>
              </a:rPr>
              <a:t>ersten Spuren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 tauchen auf im Dezember 39</a:t>
            </a:r>
            <a:r>
              <a:rPr lang="de-CH" sz="2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5536" y="5949280"/>
            <a:ext cx="853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Ganzsache aus München 11.12.39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mit sichtbarer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chemischer Prüfung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 flipV="1">
            <a:off x="4644008" y="3861048"/>
            <a:ext cx="360040" cy="122413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23</a:t>
            </a:fld>
            <a:endParaRPr lang="de-CH"/>
          </a:p>
        </p:txBody>
      </p:sp>
      <p:pic>
        <p:nvPicPr>
          <p:cNvPr id="3" name="Grafik 2" descr="_50003.JPG"/>
          <p:cNvPicPr>
            <a:picLocks noChangeAspect="1"/>
          </p:cNvPicPr>
          <p:nvPr/>
        </p:nvPicPr>
        <p:blipFill>
          <a:blip r:embed="rId2" cstate="print"/>
          <a:srcRect l="1716" t="5991" r="1716" b="3991"/>
          <a:stretch>
            <a:fillRect/>
          </a:stretch>
        </p:blipFill>
        <p:spPr>
          <a:xfrm>
            <a:off x="683568" y="620688"/>
            <a:ext cx="7728859" cy="49685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3568" y="580526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/>
              <a:t>Glückwunschkarte  zum Grenztarif nach Basel</a:t>
            </a:r>
            <a:endParaRPr lang="de-DE" sz="3200"/>
          </a:p>
        </p:txBody>
      </p:sp>
      <p:sp>
        <p:nvSpPr>
          <p:cNvPr id="5" name="Textfeld 4"/>
          <p:cNvSpPr txBox="1"/>
          <p:nvPr/>
        </p:nvSpPr>
        <p:spPr>
          <a:xfrm>
            <a:off x="5076056" y="6926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Schliengen  21.12.1939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467544" y="6113189"/>
            <a:ext cx="8219256" cy="556171"/>
          </a:xfrm>
        </p:spPr>
        <p:txBody>
          <a:bodyPr/>
          <a:lstStyle/>
          <a:p>
            <a:pPr algn="ctr"/>
            <a:r>
              <a:rPr lang="de-CH" sz="3200" smtClean="0">
                <a:solidFill>
                  <a:schemeClr val="tx1"/>
                </a:solidFill>
              </a:rPr>
              <a:t>Im Januar sieht man die ersten Prüfer Zeichen</a:t>
            </a:r>
            <a:endParaRPr lang="de-CH" sz="3200">
              <a:solidFill>
                <a:schemeClr val="tx1"/>
              </a:solidFill>
            </a:endParaRPr>
          </a:p>
        </p:txBody>
      </p:sp>
      <p:pic>
        <p:nvPicPr>
          <p:cNvPr id="4" name="Grafik 3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8640"/>
            <a:ext cx="8208912" cy="5823256"/>
          </a:xfrm>
          <a:prstGeom prst="rect">
            <a:avLst/>
          </a:prstGeom>
          <a:ln>
            <a:noFill/>
          </a:ln>
        </p:spPr>
      </p:pic>
      <p:cxnSp>
        <p:nvCxnSpPr>
          <p:cNvPr id="8" name="Gerade Verbindung mit Pfeil 7"/>
          <p:cNvCxnSpPr/>
          <p:nvPr/>
        </p:nvCxnSpPr>
        <p:spPr>
          <a:xfrm flipH="1" flipV="1">
            <a:off x="5724128" y="5517232"/>
            <a:ext cx="2448272" cy="28803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Stern mit 4 Zacken 6"/>
          <p:cNvSpPr/>
          <p:nvPr/>
        </p:nvSpPr>
        <p:spPr>
          <a:xfrm>
            <a:off x="8748464" y="6597352"/>
            <a:ext cx="144016" cy="94928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25</a:t>
            </a:fld>
            <a:endParaRPr lang="de-CH"/>
          </a:p>
        </p:txBody>
      </p:sp>
      <p:pic>
        <p:nvPicPr>
          <p:cNvPr id="4" name="Grafik 3" descr="2-A 002.JPG"/>
          <p:cNvPicPr>
            <a:picLocks noChangeAspect="1"/>
          </p:cNvPicPr>
          <p:nvPr/>
        </p:nvPicPr>
        <p:blipFill>
          <a:blip r:embed="rId2" cstate="print"/>
          <a:srcRect t="5901" r="9051" b="19550"/>
          <a:stretch>
            <a:fillRect/>
          </a:stretch>
        </p:blipFill>
        <p:spPr>
          <a:xfrm>
            <a:off x="827584" y="188640"/>
            <a:ext cx="8316416" cy="5112568"/>
          </a:xfrm>
          <a:prstGeom prst="rect">
            <a:avLst/>
          </a:prstGeom>
        </p:spPr>
      </p:pic>
      <p:pic>
        <p:nvPicPr>
          <p:cNvPr id="5" name="Grafik 4" descr="a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635064"/>
            <a:ext cx="4464496" cy="31783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44008" y="562117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/>
              <a:t>Von Auge fast unsichtbar!</a:t>
            </a:r>
            <a:endParaRPr lang="de-CH" sz="2800"/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1619672" y="2564904"/>
            <a:ext cx="1728192" cy="576064"/>
          </a:xfrm>
          <a:prstGeom prst="straightConnector1">
            <a:avLst/>
          </a:prstGeom>
          <a:ln w="57150">
            <a:solidFill>
              <a:srgbClr val="FFFF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4860032" y="3933056"/>
            <a:ext cx="360040" cy="1008112"/>
          </a:xfrm>
          <a:prstGeom prst="straightConnector1">
            <a:avLst/>
          </a:prstGeom>
          <a:ln w="5715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6012160" y="620688"/>
            <a:ext cx="1728192" cy="1152128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26</a:t>
            </a:fld>
            <a:endParaRPr lang="de-CH"/>
          </a:p>
        </p:txBody>
      </p:sp>
      <p:pic>
        <p:nvPicPr>
          <p:cNvPr id="3" name="Grafik 2" descr="13.JPG"/>
          <p:cNvPicPr>
            <a:picLocks noChangeAspect="1"/>
          </p:cNvPicPr>
          <p:nvPr/>
        </p:nvPicPr>
        <p:blipFill>
          <a:blip r:embed="rId3" cstate="print"/>
          <a:srcRect l="42672" t="2997" r="31592" b="55764"/>
          <a:stretch>
            <a:fillRect/>
          </a:stretch>
        </p:blipFill>
        <p:spPr>
          <a:xfrm>
            <a:off x="4427984" y="3573016"/>
            <a:ext cx="2736304" cy="309634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395536" y="188640"/>
            <a:ext cx="82809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In den ersten Wochen vom Januar 1940 erscheint für</a:t>
            </a:r>
          </a:p>
          <a:p>
            <a:pPr algn="ctr"/>
            <a:r>
              <a:rPr lang="de-CH" sz="2400" b="1" u="sng" smtClean="0">
                <a:latin typeface="Arial" pitchFamily="34" charset="0"/>
                <a:cs typeface="Arial" pitchFamily="34" charset="0"/>
              </a:rPr>
              <a:t>kurze Zeit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ein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Prüfstempel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 von der ABP Frankfurt/M.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rot="5400000" flipH="1" flipV="1">
            <a:off x="2285984" y="3571876"/>
            <a:ext cx="57150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286761" cy="302723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051720" y="37170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rgbClr val="002060"/>
                </a:solidFill>
              </a:rPr>
              <a:t>Wattwil  08.01.1940</a:t>
            </a:r>
            <a:endParaRPr lang="de-CH" b="1" dirty="0">
              <a:solidFill>
                <a:srgbClr val="00206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7504" y="508518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/>
              <a:t>Der Stempel trägt den</a:t>
            </a:r>
          </a:p>
          <a:p>
            <a:pPr algn="ctr"/>
            <a:r>
              <a:rPr lang="de-CH" sz="2800" b="1" dirty="0" smtClean="0"/>
              <a:t>Ortsnamen der Prüfstelle</a:t>
            </a:r>
            <a:endParaRPr lang="de-CH" sz="2800" b="1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2915816" y="6165304"/>
            <a:ext cx="1872208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delx 2680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2260" y="1124744"/>
            <a:ext cx="3554236" cy="23930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380312" y="3945830"/>
            <a:ext cx="161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Streifband nach</a:t>
            </a:r>
          </a:p>
          <a:p>
            <a:pPr algn="ctr"/>
            <a:r>
              <a:rPr lang="de-CH" sz="2400" dirty="0" smtClean="0"/>
              <a:t>St Gallen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285720" y="332656"/>
            <a:ext cx="867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Mitte Januar kommen die ersten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Prüferstempel,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sie bleiben bis Anfang März</a:t>
            </a:r>
            <a:r>
              <a:rPr lang="de-CH" sz="2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1940.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 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4139952" y="3260505"/>
            <a:ext cx="113564" cy="1096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3" descr="14.JPG"/>
          <p:cNvPicPr>
            <a:picLocks noChangeAspect="1"/>
          </p:cNvPicPr>
          <p:nvPr/>
        </p:nvPicPr>
        <p:blipFill>
          <a:blip r:embed="rId3" cstate="print"/>
          <a:srcRect r="1688"/>
          <a:stretch>
            <a:fillRect/>
          </a:stretch>
        </p:blipFill>
        <p:spPr bwMode="auto">
          <a:xfrm>
            <a:off x="395536" y="1149499"/>
            <a:ext cx="8388797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4788024" y="4365104"/>
            <a:ext cx="0" cy="151216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28</a:t>
            </a:fld>
            <a:endParaRPr lang="de-CH"/>
          </a:p>
        </p:txBody>
      </p:sp>
      <p:pic>
        <p:nvPicPr>
          <p:cNvPr id="3" name="Grafik 2" descr="70004.JPG"/>
          <p:cNvPicPr>
            <a:picLocks noChangeAspect="1"/>
          </p:cNvPicPr>
          <p:nvPr/>
        </p:nvPicPr>
        <p:blipFill>
          <a:blip r:embed="rId2" cstate="print"/>
          <a:srcRect l="5000" t="8304" r="7477" b="14977"/>
          <a:stretch>
            <a:fillRect/>
          </a:stretch>
        </p:blipFill>
        <p:spPr bwMode="auto">
          <a:xfrm>
            <a:off x="1403648" y="1340768"/>
            <a:ext cx="75612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 descr="60006.JPG"/>
          <p:cNvPicPr>
            <a:picLocks noChangeAspect="1"/>
          </p:cNvPicPr>
          <p:nvPr/>
        </p:nvPicPr>
        <p:blipFill>
          <a:blip r:embed="rId3" cstate="print"/>
          <a:srcRect l="4990" t="11639" r="7489" b="13309"/>
          <a:stretch>
            <a:fillRect/>
          </a:stretch>
        </p:blipFill>
        <p:spPr bwMode="auto">
          <a:xfrm>
            <a:off x="203299" y="692696"/>
            <a:ext cx="63849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23528" y="188640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/>
              <a:t>Auf Ansichtskarte sind die Prüferstempel nur auf der Adresse Seite zu finden </a:t>
            </a:r>
            <a:endParaRPr lang="fr-FR" sz="2000"/>
          </a:p>
        </p:txBody>
      </p:sp>
      <p:cxnSp>
        <p:nvCxnSpPr>
          <p:cNvPr id="15" name="Connecteur droit 14"/>
          <p:cNvCxnSpPr/>
          <p:nvPr/>
        </p:nvCxnSpPr>
        <p:spPr>
          <a:xfrm>
            <a:off x="8748464" y="6381328"/>
            <a:ext cx="0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29</a:t>
            </a:fld>
            <a:endParaRPr lang="de-CH"/>
          </a:p>
        </p:txBody>
      </p:sp>
      <p:pic>
        <p:nvPicPr>
          <p:cNvPr id="3" name="Grafik 2" descr="70004.JPG"/>
          <p:cNvPicPr>
            <a:picLocks noChangeAspect="1"/>
          </p:cNvPicPr>
          <p:nvPr/>
        </p:nvPicPr>
        <p:blipFill>
          <a:blip r:embed="rId2" cstate="print"/>
          <a:srcRect l="5000" t="8304" r="7477" b="14977"/>
          <a:stretch>
            <a:fillRect/>
          </a:stretch>
        </p:blipFill>
        <p:spPr bwMode="auto">
          <a:xfrm>
            <a:off x="1403648" y="1340768"/>
            <a:ext cx="75612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 descr="60006.JPG"/>
          <p:cNvPicPr>
            <a:picLocks noChangeAspect="1"/>
          </p:cNvPicPr>
          <p:nvPr/>
        </p:nvPicPr>
        <p:blipFill>
          <a:blip r:embed="rId3" cstate="print"/>
          <a:srcRect l="4990" t="11639" r="7489" b="13309"/>
          <a:stretch>
            <a:fillRect/>
          </a:stretch>
        </p:blipFill>
        <p:spPr bwMode="auto">
          <a:xfrm>
            <a:off x="203299" y="692696"/>
            <a:ext cx="63849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23528" y="188640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/>
              <a:t>Auf Ansichtskarte sind die Prüferstempel nur auf der Adresse Seite zu finden </a:t>
            </a:r>
            <a:endParaRPr lang="fr-FR" sz="200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860032" y="6021288"/>
            <a:ext cx="504056" cy="5040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860032" y="6237312"/>
            <a:ext cx="720080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4211960" y="6237312"/>
            <a:ext cx="648072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3563888" y="6237312"/>
            <a:ext cx="1296144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3" name="Image 2" descr="delx 224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7984" y="188640"/>
            <a:ext cx="6254496" cy="4395216"/>
          </a:xfrm>
          <a:prstGeom prst="rect">
            <a:avLst/>
          </a:prstGeom>
        </p:spPr>
      </p:pic>
      <p:pic>
        <p:nvPicPr>
          <p:cNvPr id="4" name="Image 3" descr="delx 224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290316" cy="25908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 descr="delx 2240026 - Cop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030" y="2852936"/>
            <a:ext cx="4287732" cy="37539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932040" y="45811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Brief aus </a:t>
            </a:r>
            <a:r>
              <a:rPr lang="de-CH" dirty="0" err="1" smtClean="0"/>
              <a:t>Mindelsheim</a:t>
            </a:r>
            <a:r>
              <a:rPr lang="de-CH" dirty="0" smtClean="0"/>
              <a:t> 27 Juli 1939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932040" y="58052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Siegel vom Hauptzollamt </a:t>
            </a:r>
          </a:p>
          <a:p>
            <a:pPr algn="ctr"/>
            <a:r>
              <a:rPr lang="de-CH" smtClean="0"/>
              <a:t>Memmingen  Nr.1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30</a:t>
            </a:fld>
            <a:endParaRPr lang="de-CH"/>
          </a:p>
        </p:txBody>
      </p:sp>
      <p:pic>
        <p:nvPicPr>
          <p:cNvPr id="3" name="Grafik 2" descr="80003.JPG"/>
          <p:cNvPicPr>
            <a:picLocks noChangeAspect="1"/>
          </p:cNvPicPr>
          <p:nvPr/>
        </p:nvPicPr>
        <p:blipFill>
          <a:blip r:embed="rId2" cstate="print"/>
          <a:srcRect l="2489" t="4968" r="2489" b="4968"/>
          <a:stretch>
            <a:fillRect/>
          </a:stretch>
        </p:blipFill>
        <p:spPr bwMode="auto">
          <a:xfrm>
            <a:off x="976313" y="260648"/>
            <a:ext cx="7196137" cy="51117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11560" y="56612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Anfangs März 1940 ist das ende der Prüferstempel, </a:t>
            </a:r>
          </a:p>
          <a:p>
            <a:pPr algn="ctr"/>
            <a:r>
              <a:rPr lang="de-CH" smtClean="0"/>
              <a:t>sie werden von Bleistift vermerkte ersetzt.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20072" y="20608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Stummer Stempel  form 19</a:t>
            </a:r>
          </a:p>
          <a:p>
            <a:pPr algn="ctr"/>
            <a:r>
              <a:rPr lang="de-CH" smtClean="0"/>
              <a:t>04.03.1940</a:t>
            </a:r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4716016" y="4365104"/>
            <a:ext cx="1440160" cy="6480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31</a:t>
            </a:fld>
            <a:endParaRPr lang="de-CH"/>
          </a:p>
        </p:txBody>
      </p:sp>
      <p:pic>
        <p:nvPicPr>
          <p:cNvPr id="3" name="Grafik 3" descr="90004.JPG"/>
          <p:cNvPicPr>
            <a:picLocks noChangeAspect="1"/>
          </p:cNvPicPr>
          <p:nvPr/>
        </p:nvPicPr>
        <p:blipFill>
          <a:blip r:embed="rId2" cstate="print"/>
          <a:srcRect l="3738" t="6638" r="4990" b="6638"/>
          <a:stretch>
            <a:fillRect/>
          </a:stretch>
        </p:blipFill>
        <p:spPr bwMode="auto">
          <a:xfrm>
            <a:off x="995363" y="260648"/>
            <a:ext cx="7177087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95536" y="55892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Mitte März sind die Stempel ganz verschwunden, </a:t>
            </a:r>
          </a:p>
          <a:p>
            <a:pPr algn="ctr"/>
            <a:r>
              <a:rPr lang="de-CH" smtClean="0"/>
              <a:t>ab jetzt sind die Prüfer vermerke nur mit Bleistift angebracht</a:t>
            </a:r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419872" y="4509120"/>
            <a:ext cx="1728192" cy="7200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148064" y="4509120"/>
            <a:ext cx="1872208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32</a:t>
            </a:fld>
            <a:endParaRPr lang="de-CH"/>
          </a:p>
        </p:txBody>
      </p:sp>
      <p:pic>
        <p:nvPicPr>
          <p:cNvPr id="3" name="Grafik 2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5509846" cy="38909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600" y="303039"/>
            <a:ext cx="698477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Ab April 1940 sind die ersten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Prüfstempel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da.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35696" y="90872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Zuerst </a:t>
            </a:r>
            <a:r>
              <a:rPr lang="de-CH" sz="2000" b="1" u="sng" smtClean="0">
                <a:latin typeface="Arial" pitchFamily="34" charset="0"/>
                <a:cs typeface="Arial" pitchFamily="34" charset="0"/>
              </a:rPr>
              <a:t>ohne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u="sng" smtClean="0">
                <a:latin typeface="Arial" pitchFamily="34" charset="0"/>
                <a:cs typeface="Arial" pitchFamily="34" charset="0"/>
              </a:rPr>
              <a:t>Kennbuchstaben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in blau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oder violett.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5949280"/>
            <a:ext cx="842493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latin typeface="Arial" pitchFamily="34" charset="0"/>
                <a:cs typeface="Arial" pitchFamily="34" charset="0"/>
              </a:rPr>
              <a:t>A.C.F.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= </a:t>
            </a:r>
            <a:r>
              <a:rPr lang="de-CH" sz="2400" b="1" err="1" smtClean="0">
                <a:latin typeface="Arial" pitchFamily="34" charset="0"/>
                <a:cs typeface="Arial" pitchFamily="34" charset="0"/>
              </a:rPr>
              <a:t>Bundesratbeschluss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 (B.R.B)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 vom 3. Oktober 1939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Über die Ausfuhr und den Verkauf von Karten.  </a:t>
            </a:r>
          </a:p>
          <a:p>
            <a:pPr algn="ctr"/>
            <a:endParaRPr lang="de-CH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Grafik 12" descr="16.JPG"/>
          <p:cNvPicPr>
            <a:picLocks noChangeAspect="1"/>
          </p:cNvPicPr>
          <p:nvPr/>
        </p:nvPicPr>
        <p:blipFill>
          <a:blip r:embed="rId3" cstate="print"/>
          <a:srcRect l="9148" t="90682" r="56872"/>
          <a:stretch>
            <a:fillRect/>
          </a:stretch>
        </p:blipFill>
        <p:spPr>
          <a:xfrm>
            <a:off x="3830722" y="3284984"/>
            <a:ext cx="5205774" cy="1008112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0" name="Gerade Verbindung mit Pfeil 9"/>
          <p:cNvCxnSpPr>
            <a:endCxn id="13" idx="2"/>
          </p:cNvCxnSpPr>
          <p:nvPr/>
        </p:nvCxnSpPr>
        <p:spPr>
          <a:xfrm flipV="1">
            <a:off x="5220071" y="4293096"/>
            <a:ext cx="1213538" cy="165618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1691680" y="1124744"/>
            <a:ext cx="504056" cy="208823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33</a:t>
            </a:fld>
            <a:endParaRPr lang="de-CH"/>
          </a:p>
        </p:txBody>
      </p:sp>
      <p:pic>
        <p:nvPicPr>
          <p:cNvPr id="4" name="Grafik 3" descr="18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358" y="144016"/>
            <a:ext cx="5628642" cy="36450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7802" y="116632"/>
            <a:ext cx="3026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20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Ab August 1940 mit Kennbuchstabe „</a:t>
            </a:r>
            <a:r>
              <a:rPr lang="de-CH" sz="2800" b="1" smtClean="0">
                <a:latin typeface="Arial" pitchFamily="34" charset="0"/>
                <a:cs typeface="Arial" pitchFamily="34" charset="0"/>
              </a:rPr>
              <a:t>e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</a:t>
            </a:r>
          </a:p>
          <a:p>
            <a:pPr algn="ctr"/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915816" y="1124744"/>
            <a:ext cx="1872208" cy="43204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34</a:t>
            </a:fld>
            <a:endParaRPr lang="de-CH"/>
          </a:p>
        </p:txBody>
      </p:sp>
      <p:pic>
        <p:nvPicPr>
          <p:cNvPr id="4" name="Grafik 3" descr="18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358" y="144016"/>
            <a:ext cx="5628642" cy="3645024"/>
          </a:xfrm>
          <a:prstGeom prst="rect">
            <a:avLst/>
          </a:prstGeom>
        </p:spPr>
      </p:pic>
      <p:pic>
        <p:nvPicPr>
          <p:cNvPr id="5" name="Grafik 4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306172"/>
            <a:ext cx="6624736" cy="42900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7802" y="116632"/>
            <a:ext cx="302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20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Ab August 1940 mit Kennbuchstabe „e“</a:t>
            </a:r>
          </a:p>
          <a:p>
            <a:pPr algn="ctr"/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95536" y="1484784"/>
            <a:ext cx="2880320" cy="120032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Ab April 1941 in </a:t>
            </a:r>
            <a:r>
              <a:rPr lang="de-CH" sz="2400" b="1" u="sng" smtClean="0">
                <a:solidFill>
                  <a:srgbClr val="FF0000"/>
                </a:solidFill>
              </a:rPr>
              <a:t>rot</a:t>
            </a:r>
            <a:r>
              <a:rPr lang="de-CH" sz="2400" smtClean="0">
                <a:solidFill>
                  <a:srgbClr val="FF0000"/>
                </a:solidFill>
              </a:rPr>
              <a:t> </a:t>
            </a:r>
            <a:r>
              <a:rPr lang="de-CH" sz="2400" smtClean="0"/>
              <a:t>bis zur Auflösung der Prüfstelle</a:t>
            </a:r>
            <a:endParaRPr lang="de-CH" sz="240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539552" y="5085184"/>
            <a:ext cx="1008112" cy="86409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2123728" y="2492896"/>
            <a:ext cx="4752528" cy="19389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6000" smtClean="0"/>
              <a:t>Jetzt zu den</a:t>
            </a:r>
          </a:p>
          <a:p>
            <a:pPr algn="ctr"/>
            <a:r>
              <a:rPr lang="de-CH" sz="6000" smtClean="0"/>
              <a:t>Umschlägen</a:t>
            </a:r>
            <a:endParaRPr lang="de-CH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36</a:t>
            </a:fld>
            <a:endParaRPr lang="de-CH"/>
          </a:p>
        </p:txBody>
      </p:sp>
      <p:pic>
        <p:nvPicPr>
          <p:cNvPr id="3" name="Grafik 2" descr="_5,,.JPG"/>
          <p:cNvPicPr>
            <a:picLocks noChangeAspect="1"/>
          </p:cNvPicPr>
          <p:nvPr/>
        </p:nvPicPr>
        <p:blipFill>
          <a:blip r:embed="rId2" cstate="print"/>
          <a:srcRect l="1750" t="54802" r="2927" b="3583"/>
          <a:stretch>
            <a:fillRect/>
          </a:stretch>
        </p:blipFill>
        <p:spPr>
          <a:xfrm rot="10800000">
            <a:off x="2843808" y="4581128"/>
            <a:ext cx="5832648" cy="1872208"/>
          </a:xfrm>
          <a:prstGeom prst="rect">
            <a:avLst/>
          </a:prstGeom>
        </p:spPr>
      </p:pic>
      <p:pic>
        <p:nvPicPr>
          <p:cNvPr id="4" name="Grafik 3" descr="_6,,.JPG"/>
          <p:cNvPicPr>
            <a:picLocks noChangeAspect="1"/>
          </p:cNvPicPr>
          <p:nvPr/>
        </p:nvPicPr>
        <p:blipFill>
          <a:blip r:embed="rId3" cstate="print"/>
          <a:srcRect l="1177" t="5184" r="3501" b="3583"/>
          <a:stretch>
            <a:fillRect/>
          </a:stretch>
        </p:blipFill>
        <p:spPr>
          <a:xfrm>
            <a:off x="2843808" y="260648"/>
            <a:ext cx="5832648" cy="41044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548680"/>
            <a:ext cx="2627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smtClean="0"/>
              <a:t>Schleichender</a:t>
            </a:r>
          </a:p>
          <a:p>
            <a:pPr algn="ctr"/>
            <a:r>
              <a:rPr lang="de-DE" sz="2800" smtClean="0"/>
              <a:t>Übergang  von</a:t>
            </a:r>
          </a:p>
          <a:p>
            <a:pPr algn="ctr"/>
            <a:r>
              <a:rPr lang="de-DE" sz="2800" smtClean="0"/>
              <a:t>Devisenkontrolle</a:t>
            </a:r>
          </a:p>
          <a:p>
            <a:pPr algn="ctr"/>
            <a:r>
              <a:rPr lang="de-DE" sz="2800" smtClean="0"/>
              <a:t>zur Zensur</a:t>
            </a:r>
            <a:endParaRPr lang="de-DE" sz="2800"/>
          </a:p>
        </p:txBody>
      </p:sp>
      <p:sp>
        <p:nvSpPr>
          <p:cNvPr id="7" name="Textfeld 6"/>
          <p:cNvSpPr txBox="1"/>
          <p:nvPr/>
        </p:nvSpPr>
        <p:spPr>
          <a:xfrm>
            <a:off x="251520" y="3578240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München</a:t>
            </a:r>
          </a:p>
          <a:p>
            <a:pPr algn="ctr"/>
            <a:r>
              <a:rPr lang="de-CH" sz="2400" b="1" smtClean="0"/>
              <a:t>über</a:t>
            </a:r>
          </a:p>
          <a:p>
            <a:pPr algn="ctr"/>
            <a:r>
              <a:rPr lang="de-CH" sz="2400" b="1" smtClean="0"/>
              <a:t>Frankfurt/M.</a:t>
            </a:r>
          </a:p>
          <a:p>
            <a:pPr algn="ctr"/>
            <a:r>
              <a:rPr lang="de-CH" sz="2400" smtClean="0"/>
              <a:t>nach</a:t>
            </a:r>
          </a:p>
          <a:p>
            <a:pPr algn="ctr"/>
            <a:r>
              <a:rPr lang="de-CH" sz="2400" smtClean="0"/>
              <a:t>Genf</a:t>
            </a:r>
            <a:endParaRPr lang="de-CH" sz="2400"/>
          </a:p>
        </p:txBody>
      </p:sp>
      <p:sp>
        <p:nvSpPr>
          <p:cNvPr id="8" name="Textfeld 7"/>
          <p:cNvSpPr txBox="1"/>
          <p:nvPr/>
        </p:nvSpPr>
        <p:spPr>
          <a:xfrm>
            <a:off x="2771800" y="2606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smtClean="0">
                <a:solidFill>
                  <a:srgbClr val="C00000"/>
                </a:solidFill>
              </a:rPr>
              <a:t>02.11.39</a:t>
            </a:r>
            <a:endParaRPr lang="de-CH" b="1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19872" y="61653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rgbClr val="C00000"/>
                </a:solidFill>
              </a:rPr>
              <a:t>03.11.39</a:t>
            </a:r>
            <a:endParaRPr lang="de-CH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37</a:t>
            </a:fld>
            <a:endParaRPr lang="de-CH"/>
          </a:p>
        </p:txBody>
      </p:sp>
      <p:pic>
        <p:nvPicPr>
          <p:cNvPr id="3" name="Grafik 2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500042"/>
            <a:ext cx="4623774" cy="3000396"/>
          </a:xfrm>
          <a:prstGeom prst="rect">
            <a:avLst/>
          </a:prstGeom>
        </p:spPr>
      </p:pic>
      <p:pic>
        <p:nvPicPr>
          <p:cNvPr id="4" name="Grafik 3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3000372"/>
            <a:ext cx="5434584" cy="3526536"/>
          </a:xfrm>
          <a:prstGeom prst="rect">
            <a:avLst/>
          </a:prstGeom>
        </p:spPr>
      </p:pic>
      <p:pic>
        <p:nvPicPr>
          <p:cNvPr id="5" name="Grafik 4" descr="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685870"/>
            <a:ext cx="3168998" cy="1685850"/>
          </a:xfrm>
          <a:prstGeom prst="rect">
            <a:avLst/>
          </a:prstGeom>
        </p:spPr>
      </p:pic>
      <p:pic>
        <p:nvPicPr>
          <p:cNvPr id="6" name="Grafik 5" descr="21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79512" y="4929198"/>
            <a:ext cx="3168998" cy="16858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48064" y="481896"/>
            <a:ext cx="3714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latin typeface="Arial" pitchFamily="34" charset="0"/>
                <a:cs typeface="Arial" pitchFamily="34" charset="0"/>
              </a:rPr>
              <a:t>Bis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 Januar 1940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findet man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keine </a:t>
            </a:r>
            <a:r>
              <a:rPr lang="de-CH" sz="2400" u="sng" smtClean="0">
                <a:latin typeface="Arial" pitchFamily="34" charset="0"/>
                <a:cs typeface="Arial" pitchFamily="34" charset="0"/>
              </a:rPr>
              <a:t>Prüfervermerke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auf den Umschlägen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sowie auf dem Inhalt. </a:t>
            </a:r>
          </a:p>
          <a:p>
            <a:pPr algn="ctr"/>
            <a:endParaRPr lang="de-CH" sz="20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83768" y="5486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smtClean="0"/>
              <a:t>Dez. 39</a:t>
            </a:r>
            <a:endParaRPr 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5214942" y="260648"/>
            <a:ext cx="3605530" cy="120032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bis April 1940 sind die Verschlusszettel </a:t>
            </a:r>
            <a:r>
              <a:rPr lang="de-CH" sz="2400" u="sng" smtClean="0">
                <a:latin typeface="Arial" pitchFamily="34" charset="0"/>
                <a:cs typeface="Arial" pitchFamily="34" charset="0"/>
              </a:rPr>
              <a:t>ohne Prüfstempel.</a:t>
            </a:r>
            <a:endParaRPr lang="de-CH" sz="24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 descr="a179.JPG"/>
          <p:cNvPicPr>
            <a:picLocks noChangeAspect="1"/>
          </p:cNvPicPr>
          <p:nvPr/>
        </p:nvPicPr>
        <p:blipFill>
          <a:blip r:embed="rId3" cstate="print"/>
          <a:srcRect l="1990" t="3301" r="1991" b="1633"/>
          <a:stretch>
            <a:fillRect/>
          </a:stretch>
        </p:blipFill>
        <p:spPr>
          <a:xfrm>
            <a:off x="4416613" y="2780928"/>
            <a:ext cx="4547875" cy="3600401"/>
          </a:xfrm>
          <a:prstGeom prst="rect">
            <a:avLst/>
          </a:prstGeom>
        </p:spPr>
      </p:pic>
      <p:pic>
        <p:nvPicPr>
          <p:cNvPr id="11" name="Grafik 10" descr="a178.JPG"/>
          <p:cNvPicPr>
            <a:picLocks noChangeAspect="1"/>
          </p:cNvPicPr>
          <p:nvPr/>
        </p:nvPicPr>
        <p:blipFill>
          <a:blip r:embed="rId4" cstate="print"/>
          <a:srcRect t="3301" r="1991" b="1633"/>
          <a:stretch>
            <a:fillRect/>
          </a:stretch>
        </p:blipFill>
        <p:spPr>
          <a:xfrm>
            <a:off x="179512" y="188640"/>
            <a:ext cx="4968552" cy="3853552"/>
          </a:xfrm>
          <a:prstGeom prst="rect">
            <a:avLst/>
          </a:prstGeom>
        </p:spPr>
      </p:pic>
      <p:pic>
        <p:nvPicPr>
          <p:cNvPr id="12" name="Grafik 11" descr="a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135" y="4293096"/>
            <a:ext cx="4447881" cy="2088232"/>
          </a:xfrm>
          <a:prstGeom prst="rect">
            <a:avLst/>
          </a:prstGeom>
        </p:spPr>
      </p:pic>
      <p:pic>
        <p:nvPicPr>
          <p:cNvPr id="13" name="Grafik 12" descr="a1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42893" y="2852936"/>
            <a:ext cx="2349587" cy="165618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2483768" y="8274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mtClean="0">
                <a:solidFill>
                  <a:srgbClr val="002060"/>
                </a:solidFill>
              </a:rPr>
              <a:t>13.01.1940</a:t>
            </a:r>
            <a:endParaRPr lang="fr-FR">
              <a:solidFill>
                <a:srgbClr val="00206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5940152" y="3284984"/>
            <a:ext cx="288032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148064" y="19168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Nur im Januar 1940 benutzt</a:t>
            </a:r>
            <a:endParaRPr lang="de-CH" sz="240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5724128" y="2348880"/>
            <a:ext cx="86409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6228184" y="3284984"/>
            <a:ext cx="43204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39</a:t>
            </a:fld>
            <a:endParaRPr lang="de-CH"/>
          </a:p>
        </p:txBody>
      </p:sp>
      <p:pic>
        <p:nvPicPr>
          <p:cNvPr id="3" name="Grafik 2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901998" cy="2794426"/>
          </a:xfrm>
          <a:prstGeom prst="rect">
            <a:avLst/>
          </a:prstGeom>
        </p:spPr>
      </p:pic>
      <p:pic>
        <p:nvPicPr>
          <p:cNvPr id="4" name="Grafik 3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14282" y="2214554"/>
            <a:ext cx="4214842" cy="3018470"/>
          </a:xfrm>
          <a:prstGeom prst="rect">
            <a:avLst/>
          </a:prstGeom>
        </p:spPr>
      </p:pic>
      <p:pic>
        <p:nvPicPr>
          <p:cNvPr id="5" name="Grafik 4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284984"/>
            <a:ext cx="4200314" cy="1398975"/>
          </a:xfrm>
          <a:prstGeom prst="rect">
            <a:avLst/>
          </a:prstGeom>
          <a:ln>
            <a:noFill/>
          </a:ln>
        </p:spPr>
      </p:pic>
      <p:pic>
        <p:nvPicPr>
          <p:cNvPr id="6" name="Grafik 5" descr="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716016" y="4797152"/>
            <a:ext cx="4201454" cy="1399355"/>
          </a:xfrm>
          <a:prstGeom prst="rect">
            <a:avLst/>
          </a:prstGeom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285720" y="142852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Ab Mitte Januar 1940 findet man die ersten</a:t>
            </a:r>
            <a:r>
              <a:rPr lang="de-CH" sz="24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Prüferstempel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auf dem Umschlag und dem Inhalt.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5720" y="5572140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Drucksache aus Berlin -Charlottenburg, vom Januar 1940.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8748464" y="6381328"/>
            <a:ext cx="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3" name="Image 2" descr="delx 268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4332" y="188640"/>
            <a:ext cx="5820156" cy="4114800"/>
          </a:xfrm>
          <a:prstGeom prst="rect">
            <a:avLst/>
          </a:prstGeom>
        </p:spPr>
      </p:pic>
      <p:pic>
        <p:nvPicPr>
          <p:cNvPr id="4" name="Image 3" descr="delx 268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4812" y="4293096"/>
            <a:ext cx="5789676" cy="19415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008" y="1170618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Nach der Annexion </a:t>
            </a:r>
          </a:p>
          <a:p>
            <a:pPr algn="ctr"/>
            <a:r>
              <a:rPr lang="de-DE" dirty="0" smtClean="0"/>
              <a:t>von  Österreich</a:t>
            </a:r>
          </a:p>
          <a:p>
            <a:pPr algn="ctr"/>
            <a:r>
              <a:rPr lang="de-DE" dirty="0" smtClean="0"/>
              <a:t>am 12. März 1938</a:t>
            </a:r>
          </a:p>
          <a:p>
            <a:pPr algn="ctr"/>
            <a:r>
              <a:rPr lang="de-DE" dirty="0" smtClean="0"/>
              <a:t> ist die Devisenüberwachung unter der Kontrolle der deutschen Behörde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568" y="4379039"/>
            <a:ext cx="16561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Österreich </a:t>
            </a:r>
          </a:p>
          <a:p>
            <a:pPr algn="ctr"/>
            <a:r>
              <a:rPr lang="de-DE" dirty="0" smtClean="0"/>
              <a:t>ist</a:t>
            </a:r>
          </a:p>
          <a:p>
            <a:pPr algn="ctr"/>
            <a:r>
              <a:rPr lang="de-DE" dirty="0" smtClean="0"/>
              <a:t>Jetzt die</a:t>
            </a:r>
          </a:p>
          <a:p>
            <a:pPr algn="ctr"/>
            <a:r>
              <a:rPr lang="de-DE" sz="2800" b="1" dirty="0" smtClean="0"/>
              <a:t>Ostmark</a:t>
            </a:r>
            <a:r>
              <a:rPr lang="de-CH" sz="2800" b="1" dirty="0" smtClean="0"/>
              <a:t> 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40</a:t>
            </a:fld>
            <a:endParaRPr lang="de-CH"/>
          </a:p>
        </p:txBody>
      </p:sp>
      <p:pic>
        <p:nvPicPr>
          <p:cNvPr id="3" name="Grafik 2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901998" cy="2794426"/>
          </a:xfrm>
          <a:prstGeom prst="rect">
            <a:avLst/>
          </a:prstGeom>
        </p:spPr>
      </p:pic>
      <p:pic>
        <p:nvPicPr>
          <p:cNvPr id="4" name="Grafik 3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14282" y="2214554"/>
            <a:ext cx="4214842" cy="3018470"/>
          </a:xfrm>
          <a:prstGeom prst="rect">
            <a:avLst/>
          </a:prstGeom>
        </p:spPr>
      </p:pic>
      <p:pic>
        <p:nvPicPr>
          <p:cNvPr id="5" name="Grafik 4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284984"/>
            <a:ext cx="4200314" cy="1398975"/>
          </a:xfrm>
          <a:prstGeom prst="rect">
            <a:avLst/>
          </a:prstGeom>
          <a:ln>
            <a:noFill/>
          </a:ln>
        </p:spPr>
      </p:pic>
      <p:pic>
        <p:nvPicPr>
          <p:cNvPr id="6" name="Grafik 5" descr="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716016" y="4797152"/>
            <a:ext cx="4201454" cy="1399355"/>
          </a:xfrm>
          <a:prstGeom prst="rect">
            <a:avLst/>
          </a:prstGeom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285720" y="142852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Ab Mitte Januar 1940 findet man die ersten</a:t>
            </a:r>
            <a:r>
              <a:rPr lang="de-CH" sz="24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Prüferstempel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auf dem Umschlag und dem Inhalt.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5720" y="5572140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Drucksache aus Berlin -Charlottenburg, vom Januar 1940.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4427984" y="6021288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483768" y="3140968"/>
            <a:ext cx="129614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755576" y="3501008"/>
            <a:ext cx="172819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5292080" y="6021288"/>
            <a:ext cx="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427984" y="6525344"/>
            <a:ext cx="86409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41</a:t>
            </a:fld>
            <a:endParaRPr lang="de-CH"/>
          </a:p>
        </p:txBody>
      </p:sp>
      <p:pic>
        <p:nvPicPr>
          <p:cNvPr id="4" name="Grafik 3" descr="28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348880"/>
            <a:ext cx="5089926" cy="4071942"/>
          </a:xfrm>
          <a:prstGeom prst="rect">
            <a:avLst/>
          </a:prstGeom>
        </p:spPr>
      </p:pic>
      <p:pic>
        <p:nvPicPr>
          <p:cNvPr id="5" name="Grafik 4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2" y="1700808"/>
            <a:ext cx="3750464" cy="3000372"/>
          </a:xfrm>
          <a:prstGeom prst="rect">
            <a:avLst/>
          </a:prstGeom>
        </p:spPr>
      </p:pic>
      <p:pic>
        <p:nvPicPr>
          <p:cNvPr id="6" name="Grafik 5" descr="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700808"/>
            <a:ext cx="3031015" cy="4786322"/>
          </a:xfrm>
          <a:prstGeom prst="rect">
            <a:avLst/>
          </a:prstGeom>
        </p:spPr>
      </p:pic>
      <p:pic>
        <p:nvPicPr>
          <p:cNvPr id="7" name="Grafik 6" descr="30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1344" y="3789040"/>
            <a:ext cx="1714512" cy="27700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285720" y="0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smtClean="0">
                <a:latin typeface="Arial" pitchFamily="34" charset="0"/>
                <a:cs typeface="Arial" pitchFamily="34" charset="0"/>
              </a:rPr>
              <a:t>Anfangs März schon wieder eine Änderung:</a:t>
            </a:r>
          </a:p>
          <a:p>
            <a:pPr algn="ctr"/>
            <a:endParaRPr lang="de-CH" sz="16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Die Prüferstempel </a:t>
            </a:r>
            <a:r>
              <a:rPr lang="de-CH" sz="2400" u="sng" smtClean="0">
                <a:latin typeface="Arial" pitchFamily="34" charset="0"/>
                <a:cs typeface="Arial" pitchFamily="34" charset="0"/>
              </a:rPr>
              <a:t>verschwinden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, jetzt kommen</a:t>
            </a:r>
            <a:r>
              <a:rPr lang="de-CH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Bleistiftvermerke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, hier die Mischung von beiden.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52120" y="229835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smtClean="0">
                <a:solidFill>
                  <a:srgbClr val="002060"/>
                </a:solidFill>
              </a:rPr>
              <a:t>04.03.1940</a:t>
            </a:r>
            <a:endParaRPr lang="de-CH" sz="1600">
              <a:solidFill>
                <a:srgbClr val="00206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8748464" y="6525344"/>
            <a:ext cx="0" cy="332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42</a:t>
            </a:fld>
            <a:endParaRPr lang="de-CH"/>
          </a:p>
        </p:txBody>
      </p:sp>
      <p:pic>
        <p:nvPicPr>
          <p:cNvPr id="4" name="Grafik 3" descr="28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348880"/>
            <a:ext cx="5089926" cy="4071942"/>
          </a:xfrm>
          <a:prstGeom prst="rect">
            <a:avLst/>
          </a:prstGeom>
        </p:spPr>
      </p:pic>
      <p:pic>
        <p:nvPicPr>
          <p:cNvPr id="5" name="Grafik 4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2" y="1700808"/>
            <a:ext cx="3750464" cy="3000372"/>
          </a:xfrm>
          <a:prstGeom prst="rect">
            <a:avLst/>
          </a:prstGeom>
        </p:spPr>
      </p:pic>
      <p:pic>
        <p:nvPicPr>
          <p:cNvPr id="6" name="Grafik 5" descr="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700808"/>
            <a:ext cx="3031015" cy="4786322"/>
          </a:xfrm>
          <a:prstGeom prst="rect">
            <a:avLst/>
          </a:prstGeom>
        </p:spPr>
      </p:pic>
      <p:pic>
        <p:nvPicPr>
          <p:cNvPr id="7" name="Grafik 6" descr="30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1344" y="3789040"/>
            <a:ext cx="1714512" cy="277002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Gerade Verbindung mit Pfeil 8"/>
          <p:cNvCxnSpPr>
            <a:stCxn id="7" idx="1"/>
          </p:cNvCxnSpPr>
          <p:nvPr/>
        </p:nvCxnSpPr>
        <p:spPr>
          <a:xfrm>
            <a:off x="1561344" y="5174053"/>
            <a:ext cx="130336" cy="91924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51520" y="5229200"/>
            <a:ext cx="144016" cy="10801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85720" y="0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smtClean="0">
                <a:latin typeface="Arial" pitchFamily="34" charset="0"/>
                <a:cs typeface="Arial" pitchFamily="34" charset="0"/>
              </a:rPr>
              <a:t>Anfangs März schon wieder eine Änderung:</a:t>
            </a:r>
          </a:p>
          <a:p>
            <a:pPr algn="ctr"/>
            <a:endParaRPr lang="de-CH" sz="16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Die Prüferstempel </a:t>
            </a:r>
            <a:r>
              <a:rPr lang="de-CH" sz="2400" u="sng" smtClean="0">
                <a:latin typeface="Arial" pitchFamily="34" charset="0"/>
                <a:cs typeface="Arial" pitchFamily="34" charset="0"/>
              </a:rPr>
              <a:t>verschwinden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, jetzt kommen</a:t>
            </a:r>
            <a:r>
              <a:rPr lang="de-CH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Bleistiftvermerke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, hier die Mischung von beiden.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8215338" y="3140968"/>
            <a:ext cx="389110" cy="10069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2051720" y="5157192"/>
            <a:ext cx="696140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827584" y="5733256"/>
            <a:ext cx="504056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H="1" flipV="1">
            <a:off x="7858148" y="3356992"/>
            <a:ext cx="314252" cy="1008682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652120" y="229835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smtClean="0">
                <a:solidFill>
                  <a:srgbClr val="002060"/>
                </a:solidFill>
              </a:rPr>
              <a:t>04.03.1940</a:t>
            </a:r>
            <a:endParaRPr lang="de-CH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43</a:t>
            </a:fld>
            <a:endParaRPr lang="de-CH"/>
          </a:p>
        </p:txBody>
      </p:sp>
      <p:pic>
        <p:nvPicPr>
          <p:cNvPr id="4" name="Grafik 3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0"/>
            <a:ext cx="5506212" cy="3238500"/>
          </a:xfrm>
          <a:prstGeom prst="rect">
            <a:avLst/>
          </a:prstGeom>
        </p:spPr>
      </p:pic>
      <p:pic>
        <p:nvPicPr>
          <p:cNvPr id="5" name="Grafik 4" descr="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12976"/>
            <a:ext cx="5039868" cy="3238500"/>
          </a:xfrm>
          <a:prstGeom prst="rect">
            <a:avLst/>
          </a:prstGeom>
        </p:spPr>
      </p:pic>
      <p:pic>
        <p:nvPicPr>
          <p:cNvPr id="6" name="Grafik 5" descr="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212976"/>
            <a:ext cx="5506212" cy="3238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4462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Das ist jetzt endgültig,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so bleibt es bis zum Ende der Dienststelle</a:t>
            </a:r>
            <a:r>
              <a:rPr lang="de-CH" sz="2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CH" sz="24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29124" y="214290"/>
            <a:ext cx="2928958" cy="523220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 Herbst 1940</a:t>
            </a:r>
            <a:endParaRPr lang="de-CH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9036496" y="6381328"/>
            <a:ext cx="0" cy="404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44</a:t>
            </a:fld>
            <a:endParaRPr lang="de-CH"/>
          </a:p>
        </p:txBody>
      </p:sp>
      <p:pic>
        <p:nvPicPr>
          <p:cNvPr id="4" name="Grafik 3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0"/>
            <a:ext cx="5506212" cy="3238500"/>
          </a:xfrm>
          <a:prstGeom prst="rect">
            <a:avLst/>
          </a:prstGeom>
        </p:spPr>
      </p:pic>
      <p:pic>
        <p:nvPicPr>
          <p:cNvPr id="5" name="Grafik 4" descr="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12976"/>
            <a:ext cx="5039868" cy="3238500"/>
          </a:xfrm>
          <a:prstGeom prst="rect">
            <a:avLst/>
          </a:prstGeom>
        </p:spPr>
      </p:pic>
      <p:pic>
        <p:nvPicPr>
          <p:cNvPr id="6" name="Grafik 5" descr="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212976"/>
            <a:ext cx="5506212" cy="32385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5496" y="764704"/>
            <a:ext cx="3357554" cy="19389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Auf den Umschlägen sind die </a:t>
            </a:r>
            <a:r>
              <a:rPr lang="de-CH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Bleistiftvermerke</a:t>
            </a:r>
            <a:r>
              <a:rPr lang="de-CH" sz="2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links unten, auf dem Inhalt links oben.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29124" y="214290"/>
            <a:ext cx="2928958" cy="523220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 Herbst 1940</a:t>
            </a:r>
            <a:endParaRPr lang="de-CH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535753" y="4179099"/>
            <a:ext cx="428628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1357290" y="4143380"/>
            <a:ext cx="262382" cy="509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>
            <a:off x="3607587" y="2393149"/>
            <a:ext cx="500066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16200000" flipH="1">
            <a:off x="4143372" y="2643182"/>
            <a:ext cx="64294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ern mit 4 Zacken 13"/>
          <p:cNvSpPr/>
          <p:nvPr/>
        </p:nvSpPr>
        <p:spPr>
          <a:xfrm>
            <a:off x="8820472" y="6525344"/>
            <a:ext cx="216024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45</a:t>
            </a:fld>
            <a:endParaRPr lang="de-CH"/>
          </a:p>
        </p:txBody>
      </p:sp>
      <p:pic>
        <p:nvPicPr>
          <p:cNvPr id="4" name="Grafik 3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0"/>
            <a:ext cx="5506212" cy="3238500"/>
          </a:xfrm>
          <a:prstGeom prst="rect">
            <a:avLst/>
          </a:prstGeom>
        </p:spPr>
      </p:pic>
      <p:pic>
        <p:nvPicPr>
          <p:cNvPr id="5" name="Grafik 4" descr="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12976"/>
            <a:ext cx="5039868" cy="3238500"/>
          </a:xfrm>
          <a:prstGeom prst="rect">
            <a:avLst/>
          </a:prstGeom>
        </p:spPr>
      </p:pic>
      <p:pic>
        <p:nvPicPr>
          <p:cNvPr id="6" name="Grafik 5" descr="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214836"/>
            <a:ext cx="5506212" cy="32385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29124" y="214290"/>
            <a:ext cx="29289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Ab Herbst 1940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0" y="764704"/>
            <a:ext cx="3461904" cy="193899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Auf der Rückseite vom Umschlag,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die Prüferstempel,</a:t>
            </a:r>
          </a:p>
          <a:p>
            <a:pPr algn="ctr"/>
            <a:r>
              <a:rPr lang="de-CH" sz="2400" u="sng" smtClean="0">
                <a:latin typeface="Arial" pitchFamily="34" charset="0"/>
                <a:cs typeface="Arial" pitchFamily="34" charset="0"/>
              </a:rPr>
              <a:t>jetzt haben sie eine andere Funktion.</a:t>
            </a:r>
            <a:endParaRPr lang="de-CH" sz="2400" u="sng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4143372" y="3573016"/>
            <a:ext cx="428628" cy="92698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4716016" y="3573016"/>
            <a:ext cx="0" cy="10767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A52B3-6E46-461A-915A-A0F23071D8B7}" type="slidenum">
              <a:rPr lang="de-CH"/>
              <a:pPr>
                <a:defRPr/>
              </a:pPr>
              <a:t>46</a:t>
            </a:fld>
            <a:endParaRPr lang="de-CH"/>
          </a:p>
        </p:txBody>
      </p:sp>
      <p:sp>
        <p:nvSpPr>
          <p:cNvPr id="61443" name="Textfeld 3"/>
          <p:cNvSpPr txBox="1">
            <a:spLocks noChangeArrowheads="1"/>
          </p:cNvSpPr>
          <p:nvPr/>
        </p:nvSpPr>
        <p:spPr bwMode="auto">
          <a:xfrm>
            <a:off x="1258888" y="333375"/>
            <a:ext cx="7129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err="1" smtClean="0"/>
              <a:t>Auslandsbriefprüfstelle</a:t>
            </a:r>
            <a:r>
              <a:rPr lang="fr-FR" sz="2400" smtClean="0"/>
              <a:t> </a:t>
            </a:r>
            <a:r>
              <a:rPr lang="fr-FR" sz="2400" err="1" smtClean="0"/>
              <a:t>Munchen</a:t>
            </a:r>
            <a:r>
              <a:rPr lang="fr-FR" sz="2400" smtClean="0"/>
              <a:t>.</a:t>
            </a:r>
            <a:endParaRPr lang="fr-FR" sz="2400"/>
          </a:p>
        </p:txBody>
      </p:sp>
      <p:sp>
        <p:nvSpPr>
          <p:cNvPr id="61444" name="Textfeld 4"/>
          <p:cNvSpPr txBox="1">
            <a:spLocks noChangeArrowheads="1"/>
          </p:cNvSpPr>
          <p:nvPr/>
        </p:nvSpPr>
        <p:spPr bwMode="auto">
          <a:xfrm>
            <a:off x="1403350" y="1268413"/>
            <a:ext cx="6840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dirty="0" err="1" smtClean="0"/>
              <a:t>Arbeits</a:t>
            </a:r>
            <a:r>
              <a:rPr lang="fr-FR" sz="2400" dirty="0" smtClean="0"/>
              <a:t> </a:t>
            </a:r>
            <a:r>
              <a:rPr lang="fr-FR" sz="2400" dirty="0" err="1" smtClean="0"/>
              <a:t>begin</a:t>
            </a:r>
            <a:r>
              <a:rPr lang="fr-FR" sz="2400" dirty="0" smtClean="0"/>
              <a:t> </a:t>
            </a:r>
            <a:r>
              <a:rPr lang="fr-FR" sz="2400" dirty="0" err="1" smtClean="0"/>
              <a:t>im</a:t>
            </a:r>
            <a:r>
              <a:rPr lang="fr-FR" sz="2400" dirty="0" smtClean="0"/>
              <a:t> </a:t>
            </a:r>
            <a:r>
              <a:rPr lang="fr-FR" sz="2400" dirty="0" err="1" smtClean="0"/>
              <a:t>Herbst</a:t>
            </a:r>
            <a:r>
              <a:rPr lang="fr-FR" sz="2400" dirty="0" smtClean="0"/>
              <a:t> 1939</a:t>
            </a:r>
            <a:r>
              <a:rPr lang="fr-FR" sz="2400" dirty="0"/>
              <a:t>.</a:t>
            </a:r>
          </a:p>
        </p:txBody>
      </p:sp>
      <p:sp>
        <p:nvSpPr>
          <p:cNvPr id="61445" name="Textfeld 5"/>
          <p:cNvSpPr txBox="1">
            <a:spLocks noChangeArrowheads="1"/>
          </p:cNvSpPr>
          <p:nvPr/>
        </p:nvSpPr>
        <p:spPr bwMode="auto">
          <a:xfrm>
            <a:off x="1692275" y="2276475"/>
            <a:ext cx="64801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dirty="0" err="1" smtClean="0"/>
              <a:t>Arbeits</a:t>
            </a:r>
            <a:r>
              <a:rPr lang="fr-FR" sz="2400" dirty="0" smtClean="0"/>
              <a:t> radius:</a:t>
            </a:r>
            <a:endParaRPr lang="fr-FR" sz="2400" dirty="0"/>
          </a:p>
          <a:p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/>
              <a:t> Italien </a:t>
            </a:r>
            <a:r>
              <a:rPr lang="fr-FR" sz="2400" dirty="0" err="1" smtClean="0"/>
              <a:t>und</a:t>
            </a:r>
            <a:r>
              <a:rPr lang="fr-FR" sz="2400" dirty="0" smtClean="0"/>
              <a:t> seine </a:t>
            </a:r>
            <a:r>
              <a:rPr lang="fr-FR" sz="2400" dirty="0" err="1" smtClean="0"/>
              <a:t>Kolonien</a:t>
            </a:r>
            <a:r>
              <a:rPr lang="fr-FR" sz="2400" dirty="0" smtClean="0"/>
              <a:t>.</a:t>
            </a:r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>
                <a:solidFill>
                  <a:srgbClr val="C00000"/>
                </a:solidFill>
              </a:rPr>
              <a:t> Die Schweiz </a:t>
            </a:r>
            <a:r>
              <a:rPr lang="fr-FR" sz="2400" dirty="0" err="1" smtClean="0">
                <a:solidFill>
                  <a:srgbClr val="C00000"/>
                </a:solidFill>
              </a:rPr>
              <a:t>und</a:t>
            </a:r>
            <a:r>
              <a:rPr lang="fr-FR" sz="2400" dirty="0" smtClean="0">
                <a:solidFill>
                  <a:srgbClr val="C00000"/>
                </a:solidFill>
              </a:rPr>
              <a:t> Liechtenstein ab </a:t>
            </a:r>
            <a:r>
              <a:rPr lang="fr-FR" sz="2400" dirty="0" smtClean="0">
                <a:solidFill>
                  <a:srgbClr val="FF0000"/>
                </a:solidFill>
              </a:rPr>
              <a:t>April </a:t>
            </a:r>
            <a:r>
              <a:rPr lang="fr-FR" sz="2400" dirty="0">
                <a:solidFill>
                  <a:srgbClr val="FF0000"/>
                </a:solidFill>
              </a:rPr>
              <a:t>1943.</a:t>
            </a:r>
          </a:p>
          <a:p>
            <a:pPr>
              <a:buFontTx/>
              <a:buChar char="-"/>
            </a:pPr>
            <a:r>
              <a:rPr lang="fr-FR" sz="2400" dirty="0" smtClean="0"/>
              <a:t> </a:t>
            </a:r>
            <a:r>
              <a:rPr lang="fr-FR" sz="2400" dirty="0" err="1" smtClean="0"/>
              <a:t>Spanien</a:t>
            </a:r>
            <a:r>
              <a:rPr lang="fr-FR" sz="2400" dirty="0" smtClean="0"/>
              <a:t> </a:t>
            </a:r>
            <a:r>
              <a:rPr lang="fr-FR" sz="2400" dirty="0" err="1" smtClean="0"/>
              <a:t>und</a:t>
            </a:r>
            <a:r>
              <a:rPr lang="fr-FR" sz="2400" dirty="0" smtClean="0"/>
              <a:t> seine </a:t>
            </a:r>
            <a:r>
              <a:rPr lang="fr-FR" sz="2400" dirty="0" err="1" smtClean="0"/>
              <a:t>Kolonies</a:t>
            </a:r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/>
              <a:t> Portugal</a:t>
            </a:r>
            <a:r>
              <a:rPr lang="fr-FR" sz="2400" dirty="0"/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5576" y="551723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Die Amerikaner besetzen München am 30 April 1945</a:t>
            </a:r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47</a:t>
            </a:fld>
            <a:endParaRPr lang="de-CH"/>
          </a:p>
        </p:txBody>
      </p:sp>
      <p:pic>
        <p:nvPicPr>
          <p:cNvPr id="3" name="Image 2" descr="Ric 162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80" y="788644"/>
            <a:ext cx="5565648" cy="45125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5536" y="5517232"/>
            <a:ext cx="522007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smtClean="0"/>
              <a:t>Im Januar 1940</a:t>
            </a:r>
            <a:r>
              <a:rPr lang="de-CH" smtClean="0"/>
              <a:t>, wurde ein Rechteckstempel </a:t>
            </a:r>
          </a:p>
          <a:p>
            <a:pPr algn="ctr"/>
            <a:r>
              <a:rPr lang="de-CH" smtClean="0"/>
              <a:t>mit 3 Felder abgeschlagen  für die angaben der Prüfer.   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203848" y="188640"/>
            <a:ext cx="302433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Kurz zur ABP München</a:t>
            </a:r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1907704" y="3284984"/>
            <a:ext cx="1080120" cy="3600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892480" y="6381328"/>
            <a:ext cx="0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48</a:t>
            </a:fld>
            <a:endParaRPr lang="de-CH"/>
          </a:p>
        </p:txBody>
      </p:sp>
      <p:pic>
        <p:nvPicPr>
          <p:cNvPr id="3" name="Image 2" descr="Ric 162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80" y="788644"/>
            <a:ext cx="5565648" cy="4512564"/>
          </a:xfrm>
          <a:prstGeom prst="rect">
            <a:avLst/>
          </a:prstGeom>
        </p:spPr>
      </p:pic>
      <p:pic>
        <p:nvPicPr>
          <p:cNvPr id="4" name="Image 3" descr="Ric 162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7443" y="764704"/>
            <a:ext cx="1539053" cy="936104"/>
          </a:xfrm>
          <a:prstGeom prst="rect">
            <a:avLst/>
          </a:prstGeom>
        </p:spPr>
      </p:pic>
      <p:pic>
        <p:nvPicPr>
          <p:cNvPr id="5" name="Image 4" descr="Ric 162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8976" y="764704"/>
            <a:ext cx="1600938" cy="936104"/>
          </a:xfrm>
          <a:prstGeom prst="rect">
            <a:avLst/>
          </a:prstGeom>
        </p:spPr>
      </p:pic>
      <p:pic>
        <p:nvPicPr>
          <p:cNvPr id="6" name="Image 5" descr="Ric 162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8021" y="1865004"/>
            <a:ext cx="1748395" cy="1419980"/>
          </a:xfrm>
          <a:prstGeom prst="rect">
            <a:avLst/>
          </a:prstGeom>
        </p:spPr>
      </p:pic>
      <p:pic>
        <p:nvPicPr>
          <p:cNvPr id="7" name="Image 6" descr="Ric 1620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2696" y="3526530"/>
            <a:ext cx="1518328" cy="910582"/>
          </a:xfrm>
          <a:prstGeom prst="rect">
            <a:avLst/>
          </a:prstGeom>
        </p:spPr>
      </p:pic>
      <p:pic>
        <p:nvPicPr>
          <p:cNvPr id="8" name="Image 7" descr="Ric 1620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603" y="3519672"/>
            <a:ext cx="1535893" cy="91744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012160" y="4881934"/>
            <a:ext cx="2880320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Mitte Februar 40, wurden </a:t>
            </a:r>
          </a:p>
          <a:p>
            <a:pPr algn="ctr"/>
            <a:r>
              <a:rPr lang="de-CH" smtClean="0"/>
              <a:t>die Bleistift Vermerken durch ein stempel erzest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49</a:t>
            </a:fld>
            <a:endParaRPr lang="de-CH" dirty="0"/>
          </a:p>
        </p:txBody>
      </p:sp>
      <p:pic>
        <p:nvPicPr>
          <p:cNvPr id="7" name="Image 6" descr="Ric 162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6160" y="1268760"/>
            <a:ext cx="1518328" cy="910582"/>
          </a:xfrm>
          <a:prstGeom prst="rect">
            <a:avLst/>
          </a:prstGeom>
        </p:spPr>
      </p:pic>
      <p:pic>
        <p:nvPicPr>
          <p:cNvPr id="8" name="Image 7" descr="Ric 162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603" y="3087624"/>
            <a:ext cx="1535893" cy="91744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23528" y="486916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Es war etwas schwierig diesen Stempel zu plazieren, </a:t>
            </a:r>
          </a:p>
          <a:p>
            <a:pPr algn="ctr"/>
            <a:r>
              <a:rPr lang="de-CH" dirty="0" smtClean="0"/>
              <a:t>so wurde der grosse Rechteckstempel  wieder </a:t>
            </a:r>
            <a:r>
              <a:rPr lang="de-CH" b="1" dirty="0" smtClean="0"/>
              <a:t>im März 1940</a:t>
            </a:r>
            <a:r>
              <a:rPr lang="de-CH" dirty="0" smtClean="0"/>
              <a:t> entfernt. </a:t>
            </a:r>
            <a:endParaRPr lang="fr-FR" dirty="0"/>
          </a:p>
        </p:txBody>
      </p:sp>
      <p:pic>
        <p:nvPicPr>
          <p:cNvPr id="15" name="Image 14" descr="Ric 162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200" y="332656"/>
            <a:ext cx="6291072" cy="407212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99792" y="56612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Die Nummern Stempel bleiben bis zur Auflösung der Zensurstelle.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6" name="Image 5" descr="delx 268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396638"/>
            <a:ext cx="3168352" cy="2120594"/>
          </a:xfrm>
          <a:prstGeom prst="rect">
            <a:avLst/>
          </a:prstGeom>
        </p:spPr>
      </p:pic>
      <p:pic>
        <p:nvPicPr>
          <p:cNvPr id="7" name="Image 6" descr="delx 2680006 -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920" y="3426201"/>
            <a:ext cx="3310488" cy="2163039"/>
          </a:xfrm>
          <a:prstGeom prst="rect">
            <a:avLst/>
          </a:prstGeom>
        </p:spPr>
      </p:pic>
      <p:pic>
        <p:nvPicPr>
          <p:cNvPr id="8" name="Image 7" descr="delx 268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6570" y="1053611"/>
            <a:ext cx="2023542" cy="2015349"/>
          </a:xfrm>
          <a:prstGeom prst="flowChartConnector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91680" y="404664"/>
            <a:ext cx="64087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Diverse Verschlussmarken der Devisenkontrolle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76256" y="5939988"/>
            <a:ext cx="20162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Von der Ostmark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55576" y="5939988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Vom Reich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50</a:t>
            </a:fld>
            <a:endParaRPr lang="de-CH"/>
          </a:p>
        </p:txBody>
      </p:sp>
      <p:pic>
        <p:nvPicPr>
          <p:cNvPr id="3" name="Grafik 2" descr="33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980728"/>
            <a:ext cx="5042356" cy="5500399"/>
          </a:xfrm>
          <a:prstGeom prst="rect">
            <a:avLst/>
          </a:prstGeom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357158" y="0"/>
            <a:ext cx="85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Am </a:t>
            </a:r>
            <a:r>
              <a:rPr lang="de-CH" sz="2800" b="1" smtClean="0">
                <a:latin typeface="Arial" pitchFamily="34" charset="0"/>
                <a:cs typeface="Arial" pitchFamily="34" charset="0"/>
              </a:rPr>
              <a:t>2. April 1940 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erscheint die erste Verordnung über den Nachrichtenverkehr mit dem Ausland.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4282" y="908720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Diese Verordnung tritt am siebten Tag nach ihrer Verkündung in Kraft.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1916832"/>
            <a:ext cx="33917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u="sng" smtClean="0">
                <a:latin typeface="Arial" pitchFamily="34" charset="0"/>
                <a:cs typeface="Arial" pitchFamily="34" charset="0"/>
              </a:rPr>
              <a:t>Es wird </a:t>
            </a:r>
            <a:r>
              <a:rPr lang="de-CH" sz="2800" b="1" u="sng" smtClean="0">
                <a:latin typeface="Arial" pitchFamily="34" charset="0"/>
                <a:cs typeface="Arial" pitchFamily="34" charset="0"/>
              </a:rPr>
              <a:t>sich</a:t>
            </a:r>
            <a:r>
              <a:rPr lang="de-CH" sz="2400" b="1" u="sng" smtClean="0">
                <a:latin typeface="Arial" pitchFamily="34" charset="0"/>
                <a:cs typeface="Arial" pitchFamily="34" charset="0"/>
              </a:rPr>
              <a:t> einiges ändern</a:t>
            </a:r>
            <a:r>
              <a:rPr lang="de-CH" sz="2400" u="sng" smtClean="0">
                <a:latin typeface="Arial" pitchFamily="34" charset="0"/>
                <a:cs typeface="Arial" pitchFamily="34" charset="0"/>
              </a:rPr>
              <a:t>.</a:t>
            </a:r>
            <a:endParaRPr lang="de-CH" sz="24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2852936"/>
            <a:ext cx="39959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Im </a:t>
            </a:r>
            <a:r>
              <a:rPr lang="de-CH" smtClean="0"/>
              <a:t>§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2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„Der Nachrichtenverkehr mit </a:t>
            </a:r>
            <a:r>
              <a:rPr lang="de-CH" sz="2400" b="1" u="sng" smtClean="0">
                <a:latin typeface="Arial" pitchFamily="34" charset="0"/>
                <a:cs typeface="Arial" pitchFamily="34" charset="0"/>
              </a:rPr>
              <a:t>dem feindlichen Ausland ist verboten.“</a:t>
            </a:r>
            <a:endParaRPr lang="de-CH" sz="2400" b="1" u="sng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6876256" y="4149080"/>
            <a:ext cx="792088" cy="4682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0" y="4500570"/>
            <a:ext cx="400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>
                <a:latin typeface="Arial" pitchFamily="34" charset="0"/>
                <a:cs typeface="Arial" pitchFamily="34" charset="0"/>
              </a:rPr>
              <a:t>Dazu gehört:  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- Gro</a:t>
            </a:r>
            <a:r>
              <a:rPr lang="el-GR" smtClean="0">
                <a:latin typeface="Arial" pitchFamily="34" charset="0"/>
                <a:cs typeface="Arial" pitchFamily="34" charset="0"/>
              </a:rPr>
              <a:t>β</a:t>
            </a:r>
            <a:r>
              <a:rPr lang="de-CH" smtClean="0">
                <a:latin typeface="Arial" pitchFamily="34" charset="0"/>
                <a:cs typeface="Arial" pitchFamily="34" charset="0"/>
              </a:rPr>
              <a:t>britannien und Nordirland mit        seinen Besitzungen, Kolonien,  Protektoraten... sowie Kanada, Australien, Neuseeland, Südafrika. </a:t>
            </a:r>
          </a:p>
          <a:p>
            <a:pPr>
              <a:buFontTx/>
              <a:buChar char="-"/>
            </a:pPr>
            <a:r>
              <a:rPr lang="de-CH" smtClean="0">
                <a:latin typeface="Arial" pitchFamily="34" charset="0"/>
                <a:cs typeface="Arial" pitchFamily="34" charset="0"/>
              </a:rPr>
              <a:t> Frankreich mit seine Besitzungen,</a:t>
            </a:r>
          </a:p>
          <a:p>
            <a:r>
              <a:rPr lang="de-CH" smtClean="0">
                <a:latin typeface="Arial" pitchFamily="34" charset="0"/>
                <a:cs typeface="Arial" pitchFamily="34" charset="0"/>
              </a:rPr>
              <a:t>  Kolonien, Protektoraten … .</a:t>
            </a:r>
          </a:p>
          <a:p>
            <a:r>
              <a:rPr lang="de-CH" smtClean="0">
                <a:latin typeface="Arial" pitchFamily="34" charset="0"/>
                <a:cs typeface="Arial" pitchFamily="34" charset="0"/>
              </a:rPr>
              <a:t>- Ägypten, Sudan und Irak.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6156176" y="5301208"/>
            <a:ext cx="3600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H="1">
            <a:off x="4355976" y="4725144"/>
            <a:ext cx="7200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51</a:t>
            </a:fld>
            <a:endParaRPr lang="de-CH"/>
          </a:p>
        </p:txBody>
      </p:sp>
      <p:pic>
        <p:nvPicPr>
          <p:cNvPr id="4" name="Grafik 3" descr="55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214290"/>
            <a:ext cx="1944982" cy="66437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43174" y="0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Im Postverkehr nach dem nichtfeindlichen Ausland ist </a:t>
            </a:r>
            <a:r>
              <a:rPr lang="de-CH" sz="2800" u="sng" smtClean="0">
                <a:latin typeface="Arial" pitchFamily="34" charset="0"/>
                <a:cs typeface="Arial" pitchFamily="34" charset="0"/>
              </a:rPr>
              <a:t>verboten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: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43174" y="1071546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2000" smtClean="0">
                <a:latin typeface="Arial" pitchFamily="34" charset="0"/>
                <a:cs typeface="Arial" pitchFamily="34" charset="0"/>
              </a:rPr>
              <a:t>- Die Versendung von </a:t>
            </a:r>
            <a:r>
              <a:rPr lang="de-CH" sz="2000" u="sng" smtClean="0">
                <a:latin typeface="Arial" pitchFamily="34" charset="0"/>
                <a:cs typeface="Arial" pitchFamily="34" charset="0"/>
              </a:rPr>
              <a:t>Ansichtskarten </a:t>
            </a:r>
            <a:r>
              <a:rPr lang="de-CH" sz="2000" b="1" u="sng" smtClean="0">
                <a:latin typeface="Arial" pitchFamily="34" charset="0"/>
                <a:cs typeface="Arial" pitchFamily="34" charset="0"/>
              </a:rPr>
              <a:t>aller Art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.</a:t>
            </a:r>
            <a:endParaRPr lang="de-CH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43174" y="1428736"/>
            <a:ext cx="650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Der Gebrauch von Geheimtinten.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43174" y="1785926"/>
            <a:ext cx="650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Die Anwendung von Kurzschriften.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43174" y="2143116"/>
            <a:ext cx="650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Die Benutzung gefütterter Briefumschläge.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43174" y="2500306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Das Einwerfen von Briefsendungen in Briefkästen.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643174" y="2857496"/>
            <a:ext cx="650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PK und Bf. müssen deutlich und leicht lesbar 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 geschrieben sein. Höchstens vier Seiten DIN A 4.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27784" y="3501008"/>
            <a:ext cx="614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CH" sz="2000" smtClean="0">
                <a:latin typeface="Arial" pitchFamily="34" charset="0"/>
                <a:cs typeface="Arial" pitchFamily="34" charset="0"/>
              </a:rPr>
              <a:t> Drucksachen sind nur im geschäftlichen Verkehr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zugelassen.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643174" y="4214818"/>
            <a:ext cx="650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CH" sz="2000" smtClean="0">
                <a:latin typeface="Arial" pitchFamily="34" charset="0"/>
                <a:cs typeface="Arial" pitchFamily="34" charset="0"/>
              </a:rPr>
              <a:t> Zeitungen dürfen nur vom Verlag oder Druckerei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versandt werden.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43174" y="4857760"/>
            <a:ext cx="650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CH" sz="2000" smtClean="0">
                <a:latin typeface="Arial" pitchFamily="34" charset="0"/>
                <a:cs typeface="Arial" pitchFamily="34" charset="0"/>
              </a:rPr>
              <a:t> Alle Sendungen müssen auf der Aussenseite die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vollständige Anschrift des Absenders tragen.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43174" y="5500702"/>
            <a:ext cx="6643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- 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Das Aufkleben von Briefmarken ist verboten, die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Postgebühren sind am Schalter bar zu entrichten.</a:t>
            </a:r>
            <a:endParaRPr lang="de-CH"/>
          </a:p>
        </p:txBody>
      </p:sp>
      <p:sp>
        <p:nvSpPr>
          <p:cNvPr id="20" name="Textfeld 19"/>
          <p:cNvSpPr txBox="1"/>
          <p:nvPr/>
        </p:nvSpPr>
        <p:spPr>
          <a:xfrm>
            <a:off x="2643174" y="6143644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- Wenn der Einlieferer nicht der Absender ist, muss   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  auch seine Anschrift angegeben werden.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52</a:t>
            </a:fld>
            <a:endParaRPr lang="de-CH"/>
          </a:p>
        </p:txBody>
      </p:sp>
      <p:pic>
        <p:nvPicPr>
          <p:cNvPr id="5" name="Grafik 4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996952"/>
            <a:ext cx="5111496" cy="3419856"/>
          </a:xfrm>
          <a:prstGeom prst="rect">
            <a:avLst/>
          </a:prstGeom>
        </p:spPr>
      </p:pic>
      <p:pic>
        <p:nvPicPr>
          <p:cNvPr id="6" name="Grafik 5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5111496" cy="341985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feld 6"/>
          <p:cNvSpPr txBox="1"/>
          <p:nvPr/>
        </p:nvSpPr>
        <p:spPr>
          <a:xfrm>
            <a:off x="5643570" y="214290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Verboten ist: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92080" y="714356"/>
            <a:ext cx="385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 Versendung von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Ansichtspostkarten </a:t>
            </a:r>
            <a:r>
              <a:rPr lang="de-CH" sz="2000" b="1" u="sng" smtClean="0">
                <a:latin typeface="Arial" pitchFamily="34" charset="0"/>
                <a:cs typeface="Arial" pitchFamily="34" charset="0"/>
              </a:rPr>
              <a:t>aller Art</a:t>
            </a:r>
            <a:endParaRPr lang="de-CH" sz="20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7818" y="1714488"/>
            <a:ext cx="378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Hier eine Juxkarte, in Mülhausen abgeschickt am 25. November 1940 nach der Schweiz.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tern mit 4 Zacken 9"/>
          <p:cNvSpPr/>
          <p:nvPr/>
        </p:nvSpPr>
        <p:spPr>
          <a:xfrm>
            <a:off x="8748464" y="6453336"/>
            <a:ext cx="144016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53</a:t>
            </a:fld>
            <a:endParaRPr lang="de-CH"/>
          </a:p>
        </p:txBody>
      </p:sp>
      <p:pic>
        <p:nvPicPr>
          <p:cNvPr id="5" name="Grafik 4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996952"/>
            <a:ext cx="5111496" cy="3419856"/>
          </a:xfrm>
          <a:prstGeom prst="rect">
            <a:avLst/>
          </a:prstGeom>
        </p:spPr>
      </p:pic>
      <p:pic>
        <p:nvPicPr>
          <p:cNvPr id="6" name="Grafik 5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5111496" cy="341985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feld 6"/>
          <p:cNvSpPr txBox="1"/>
          <p:nvPr/>
        </p:nvSpPr>
        <p:spPr>
          <a:xfrm>
            <a:off x="5643570" y="214290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Verboten ist: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00694" y="714356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 Versendung von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Ansichtspostkarten aller Art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7818" y="1714488"/>
            <a:ext cx="378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Hier eine Juxkarte, in Mülhausen abgeschickt am 25. November 1940 nach der Schweiz.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3786190"/>
            <a:ext cx="371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 Beanstandungsstempel der ABP Frankfurt/M.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Dieser Stempel besitzt die vier wichtigsten Verbote.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691680" y="3068960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ern mit 4 Zacken 10"/>
          <p:cNvSpPr/>
          <p:nvPr/>
        </p:nvSpPr>
        <p:spPr>
          <a:xfrm>
            <a:off x="8748464" y="6453336"/>
            <a:ext cx="144016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54</a:t>
            </a:fld>
            <a:endParaRPr lang="de-CH"/>
          </a:p>
        </p:txBody>
      </p:sp>
      <p:pic>
        <p:nvPicPr>
          <p:cNvPr id="5" name="Grafik 4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996952"/>
            <a:ext cx="5111496" cy="3419856"/>
          </a:xfrm>
          <a:prstGeom prst="rect">
            <a:avLst/>
          </a:prstGeom>
        </p:spPr>
      </p:pic>
      <p:pic>
        <p:nvPicPr>
          <p:cNvPr id="6" name="Grafik 5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5111496" cy="341985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Textfeld 6"/>
          <p:cNvSpPr txBox="1"/>
          <p:nvPr/>
        </p:nvSpPr>
        <p:spPr>
          <a:xfrm>
            <a:off x="5643570" y="214290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Verboten ist: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00694" y="714356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 Versendung von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Ansichtspostkarten aller Art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7818" y="1714488"/>
            <a:ext cx="378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Hier eine Juxkarte, in Mülhausen abgeschickt am 25. November 1940 nach der Schweiz.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008" y="5357826"/>
            <a:ext cx="4572000" cy="95410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Der Prüfer markierte mit dem Rotstift das Vergehen: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Ansichtspostkarten</a:t>
            </a:r>
            <a:r>
              <a:rPr lang="de-CH" b="1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unzulässig</a:t>
            </a:r>
            <a:r>
              <a:rPr lang="de-CH" smtClean="0">
                <a:latin typeface="Arial" pitchFamily="34" charset="0"/>
                <a:cs typeface="Arial" pitchFamily="34" charset="0"/>
              </a:rPr>
              <a:t>“.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2555776" y="2492896"/>
            <a:ext cx="576064" cy="2592288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55</a:t>
            </a:fld>
            <a:endParaRPr lang="de-CH"/>
          </a:p>
        </p:txBody>
      </p:sp>
      <p:pic>
        <p:nvPicPr>
          <p:cNvPr id="3" name="Grafik 2" descr="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357430"/>
            <a:ext cx="5975604" cy="4030980"/>
          </a:xfrm>
          <a:prstGeom prst="rect">
            <a:avLst/>
          </a:prstGeom>
        </p:spPr>
      </p:pic>
      <p:pic>
        <p:nvPicPr>
          <p:cNvPr id="4" name="Grafik 3" descr="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928670"/>
            <a:ext cx="3742944" cy="26639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5720" y="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Bei Briefen wurde nur die Ansichtskarte heraus genommen,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ein Hinweiszettel beigefügt.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3929066"/>
            <a:ext cx="2928926" cy="224676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Hinweiszettel mit Druckvermerk „</a:t>
            </a:r>
            <a:r>
              <a:rPr lang="de-CH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N/1392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“, Prüferstempel von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ABP München,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4177,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Diese Form ist typisch für diese Prüfstelle.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14810" y="928670"/>
            <a:ext cx="450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mit </a:t>
            </a:r>
            <a:r>
              <a:rPr lang="de-CH" sz="2000" err="1" smtClean="0">
                <a:latin typeface="Arial" pitchFamily="34" charset="0"/>
                <a:cs typeface="Arial" pitchFamily="34" charset="0"/>
              </a:rPr>
              <a:t>Fdp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Stempel 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10. April 1943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versendet von einem Oberleutnant aus Russland. Ab diesem Monat geht die Schweizer Post </a:t>
            </a:r>
            <a:r>
              <a:rPr lang="de-CH" sz="2000" smtClean="0">
                <a:latin typeface="Arial" pitchFamily="34" charset="0"/>
                <a:cs typeface="Arial" pitchFamily="34" charset="0"/>
                <a:sym typeface="Wingdings" pitchFamily="2" charset="2"/>
              </a:rPr>
              <a:t>über München.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1115616" y="3501008"/>
            <a:ext cx="1440160" cy="28803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H="1" flipV="1">
            <a:off x="2555776" y="3789040"/>
            <a:ext cx="72008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ern mit 4 Zacken 9"/>
          <p:cNvSpPr/>
          <p:nvPr/>
        </p:nvSpPr>
        <p:spPr>
          <a:xfrm flipH="1">
            <a:off x="8702745" y="6453336"/>
            <a:ext cx="45719" cy="14401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56</a:t>
            </a:fld>
            <a:endParaRPr lang="de-CH"/>
          </a:p>
        </p:txBody>
      </p:sp>
      <p:pic>
        <p:nvPicPr>
          <p:cNvPr id="3" name="Grafik 2" descr="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357430"/>
            <a:ext cx="5975604" cy="4030980"/>
          </a:xfrm>
          <a:prstGeom prst="rect">
            <a:avLst/>
          </a:prstGeom>
        </p:spPr>
      </p:pic>
      <p:pic>
        <p:nvPicPr>
          <p:cNvPr id="4" name="Grafik 3" descr="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928670"/>
            <a:ext cx="3742944" cy="26639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5720" y="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Bei Briefen wurde nur die Ansichtskarte heraus genommen,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ein Hinweiszettel beigefügt.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3929066"/>
            <a:ext cx="2928926" cy="224676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Hinweiszettel mit Druckvermerk „N/1392“, Prüferstempel von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ABP München,</a:t>
            </a:r>
          </a:p>
          <a:p>
            <a:pPr algn="ctr"/>
            <a:r>
              <a:rPr lang="de-CH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4177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Diese Form ist typisch für diese Prüfstelle.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14810" y="928670"/>
            <a:ext cx="450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mit Fdp Stempel 10. April 1943,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versendet von einem Oberleutnant aus Russland. Ab diesem Monat geht die Schweizer Post </a:t>
            </a:r>
            <a:r>
              <a:rPr lang="de-CH" sz="2000" smtClean="0">
                <a:latin typeface="Arial" pitchFamily="34" charset="0"/>
                <a:cs typeface="Arial" pitchFamily="34" charset="0"/>
                <a:sym typeface="Wingdings" pitchFamily="2" charset="2"/>
              </a:rPr>
              <a:t>über München.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1115616" y="3284984"/>
            <a:ext cx="7920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3923928" y="5805264"/>
            <a:ext cx="100811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57</a:t>
            </a:fld>
            <a:endParaRPr lang="de-CH"/>
          </a:p>
        </p:txBody>
      </p:sp>
      <p:pic>
        <p:nvPicPr>
          <p:cNvPr id="3" name="Grafik 2" descr="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409388" cy="3102476"/>
          </a:xfrm>
          <a:prstGeom prst="rect">
            <a:avLst/>
          </a:prstGeom>
        </p:spPr>
      </p:pic>
      <p:pic>
        <p:nvPicPr>
          <p:cNvPr id="4" name="Grafik 3" descr="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496"/>
            <a:ext cx="5018575" cy="35311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460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Grund für die Rücksendung dieses Briefes: </a:t>
            </a:r>
          </a:p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2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Gefütterte Briefumschläge unzulässig „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3059832" y="980728"/>
            <a:ext cx="4392488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7786710" y="1988840"/>
            <a:ext cx="457698" cy="11544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0" y="5072074"/>
            <a:ext cx="3857620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Express Brief Stuttgart 01.07.40 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Frankiert zu 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75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 Rpf.: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25 Rpf. = Ausland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50 Rpf. = Express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rot="10800000">
            <a:off x="7500958" y="3571876"/>
            <a:ext cx="1071570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ern mit 4 Zacken 10"/>
          <p:cNvSpPr/>
          <p:nvPr/>
        </p:nvSpPr>
        <p:spPr>
          <a:xfrm>
            <a:off x="8748464" y="6453336"/>
            <a:ext cx="216024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58</a:t>
            </a:fld>
            <a:endParaRPr lang="de-CH"/>
          </a:p>
        </p:txBody>
      </p:sp>
      <p:pic>
        <p:nvPicPr>
          <p:cNvPr id="3" name="Grafik 2" descr="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409388" cy="3102476"/>
          </a:xfrm>
          <a:prstGeom prst="rect">
            <a:avLst/>
          </a:prstGeom>
        </p:spPr>
      </p:pic>
      <p:pic>
        <p:nvPicPr>
          <p:cNvPr id="4" name="Grafik 3" descr="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496"/>
            <a:ext cx="5018575" cy="35311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0" y="460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Grund für die Rücksendung dieses Briefes: </a:t>
            </a:r>
          </a:p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2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Gefütterte Briefumschläge unzulässig „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3438" y="164305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Prüfer markierte das entsprechende Feld mit Bleistift.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ckige Klammer links/rechts 14"/>
          <p:cNvSpPr/>
          <p:nvPr/>
        </p:nvSpPr>
        <p:spPr>
          <a:xfrm rot="292671">
            <a:off x="4143372" y="3444426"/>
            <a:ext cx="2071702" cy="357190"/>
          </a:xfrm>
          <a:prstGeom prst="bracketPair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 b="1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6300192" y="2420888"/>
            <a:ext cx="1656184" cy="1152128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0" y="5072074"/>
            <a:ext cx="3857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Express Brief Stuttgart 01.07.40 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Frankiert zu 75 Rpf.: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25 Rpf. = Ausland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50 Rpf. = Express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rot="10800000">
            <a:off x="7500958" y="3571876"/>
            <a:ext cx="1071570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ern mit 4 Zacken 10"/>
          <p:cNvSpPr/>
          <p:nvPr/>
        </p:nvSpPr>
        <p:spPr>
          <a:xfrm>
            <a:off x="8820472" y="6453336"/>
            <a:ext cx="72008" cy="14401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59</a:t>
            </a:fld>
            <a:endParaRPr lang="de-CH"/>
          </a:p>
        </p:txBody>
      </p:sp>
      <p:pic>
        <p:nvPicPr>
          <p:cNvPr id="3" name="Grafik 2" descr="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409388" cy="3102476"/>
          </a:xfrm>
          <a:prstGeom prst="rect">
            <a:avLst/>
          </a:prstGeom>
        </p:spPr>
      </p:pic>
      <p:pic>
        <p:nvPicPr>
          <p:cNvPr id="4" name="Grafik 3" descr="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857496"/>
            <a:ext cx="5018575" cy="35311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460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Grund für die Rücksendung dieses Briefes: </a:t>
            </a:r>
          </a:p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28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smtClean="0">
                <a:latin typeface="Arial" pitchFamily="34" charset="0"/>
                <a:cs typeface="Arial" pitchFamily="34" charset="0"/>
              </a:rPr>
              <a:t>Gefütterte Briefumschläge unzulässig „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3438" y="164305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Prüfer markierte das entsprechende Feld mit Bleistift.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0" y="5072074"/>
            <a:ext cx="3857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Express Brief Stuttgart 01.07.40 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Frankiert zu 75 Rpf.: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25 Rpf. = Ausland</a:t>
            </a:r>
          </a:p>
          <a:p>
            <a:r>
              <a:rPr lang="de-CH" sz="2000" smtClean="0">
                <a:latin typeface="Arial" pitchFamily="34" charset="0"/>
                <a:cs typeface="Arial" pitchFamily="34" charset="0"/>
              </a:rPr>
              <a:t>50 Rpf. = Express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084168" y="4365104"/>
            <a:ext cx="264320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Angaben nach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den Bestimmungen:</a:t>
            </a:r>
          </a:p>
          <a:p>
            <a:pPr algn="ctr"/>
            <a:r>
              <a:rPr lang="de-CH" b="1" smtClean="0">
                <a:latin typeface="Arial" pitchFamily="34" charset="0"/>
                <a:cs typeface="Arial" pitchFamily="34" charset="0"/>
              </a:rPr>
              <a:t>Absender / Einlieferer</a:t>
            </a:r>
            <a:endParaRPr lang="de-CH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ckige Klammer links/rechts 28"/>
          <p:cNvSpPr/>
          <p:nvPr/>
        </p:nvSpPr>
        <p:spPr>
          <a:xfrm>
            <a:off x="6215074" y="4357694"/>
            <a:ext cx="2500330" cy="928694"/>
          </a:xfrm>
          <a:prstGeom prst="bracketPair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31" name="Gerade Verbindung mit Pfeil 30"/>
          <p:cNvCxnSpPr/>
          <p:nvPr/>
        </p:nvCxnSpPr>
        <p:spPr>
          <a:xfrm flipH="1" flipV="1">
            <a:off x="6300192" y="3573016"/>
            <a:ext cx="2272336" cy="7846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3" name="Textfeld 4"/>
          <p:cNvSpPr txBox="1"/>
          <p:nvPr/>
        </p:nvSpPr>
        <p:spPr>
          <a:xfrm>
            <a:off x="1214414" y="766445"/>
            <a:ext cx="671517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Der Anfang der Zensur.</a:t>
            </a:r>
            <a:endParaRPr lang="de-CH" sz="3600" b="1" dirty="0">
              <a:ln w="18415" cmpd="sng">
                <a:solidFill>
                  <a:srgbClr val="FFFFFF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9104" y="3062570"/>
            <a:ext cx="7021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/>
              <a:t>Zwei Prüfstellen wahren vorgesehen:</a:t>
            </a:r>
          </a:p>
          <a:p>
            <a:pPr algn="ctr"/>
            <a:endParaRPr lang="de-CH" sz="2800" dirty="0" smtClean="0"/>
          </a:p>
          <a:p>
            <a:pPr algn="ctr"/>
            <a:r>
              <a:rPr lang="de-CH" sz="3200" dirty="0" smtClean="0">
                <a:solidFill>
                  <a:srgbClr val="C00000"/>
                </a:solidFill>
              </a:rPr>
              <a:t>Berlin</a:t>
            </a:r>
            <a:r>
              <a:rPr lang="de-CH" sz="3200" dirty="0" smtClean="0"/>
              <a:t> </a:t>
            </a:r>
            <a:r>
              <a:rPr lang="de-CH" sz="2800" dirty="0" smtClean="0"/>
              <a:t>und</a:t>
            </a:r>
            <a:r>
              <a:rPr lang="de-CH" dirty="0" smtClean="0"/>
              <a:t> </a:t>
            </a:r>
            <a:r>
              <a:rPr lang="de-CH" sz="3200" dirty="0" smtClean="0">
                <a:solidFill>
                  <a:srgbClr val="C00000"/>
                </a:solidFill>
              </a:rPr>
              <a:t>Königsberg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60</a:t>
            </a:fld>
            <a:endParaRPr lang="de-CH"/>
          </a:p>
        </p:txBody>
      </p:sp>
      <p:pic>
        <p:nvPicPr>
          <p:cNvPr id="3" name="Grafik 2" descr="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732765" cy="3786212"/>
          </a:xfrm>
          <a:prstGeom prst="rect">
            <a:avLst/>
          </a:prstGeom>
        </p:spPr>
      </p:pic>
      <p:pic>
        <p:nvPicPr>
          <p:cNvPr id="4" name="Grafik 3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942"/>
            <a:ext cx="7321893" cy="2498609"/>
          </a:xfrm>
          <a:prstGeom prst="rect">
            <a:avLst/>
          </a:prstGeom>
        </p:spPr>
      </p:pic>
      <p:pic>
        <p:nvPicPr>
          <p:cNvPr id="5" name="Grafik 4" descr="56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2500306"/>
            <a:ext cx="1153146" cy="14426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Grafik 5" descr="57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763688" y="4812948"/>
            <a:ext cx="7054156" cy="15475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5143504" y="21429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Einschreibe Bf., von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Schalkhaar  28. Mai 1943.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57818" y="1571612"/>
            <a:ext cx="337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Der Prüfer hatte Mühe den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 zu lesen,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tern mit 4 Zacken 10"/>
          <p:cNvSpPr/>
          <p:nvPr/>
        </p:nvSpPr>
        <p:spPr>
          <a:xfrm>
            <a:off x="8676456" y="6453336"/>
            <a:ext cx="144016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61</a:t>
            </a:fld>
            <a:endParaRPr lang="de-CH"/>
          </a:p>
        </p:txBody>
      </p:sp>
      <p:pic>
        <p:nvPicPr>
          <p:cNvPr id="3" name="Grafik 2" descr="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732765" cy="3786212"/>
          </a:xfrm>
          <a:prstGeom prst="rect">
            <a:avLst/>
          </a:prstGeom>
        </p:spPr>
      </p:pic>
      <p:pic>
        <p:nvPicPr>
          <p:cNvPr id="4" name="Grafik 3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942"/>
            <a:ext cx="7321893" cy="2498609"/>
          </a:xfrm>
          <a:prstGeom prst="rect">
            <a:avLst/>
          </a:prstGeom>
        </p:spPr>
      </p:pic>
      <p:pic>
        <p:nvPicPr>
          <p:cNvPr id="5" name="Grafik 4" descr="56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2500306"/>
            <a:ext cx="1153146" cy="14426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Grafik 5" descr="57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766316" y="4812948"/>
            <a:ext cx="7054156" cy="15475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5143504" y="21429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Einschreibe Bf., von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Schalkhaar  28. Mai 1943.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57818" y="1571612"/>
            <a:ext cx="337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Der Prüfer hatte Mühe den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 zu lesen,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52120" y="2420888"/>
            <a:ext cx="3491881" cy="163121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So klebte er einen Hinweis-zettel, mit handschriftlichem Vermerk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4000" b="1" smtClean="0">
                <a:latin typeface="Blackadder ITC" pitchFamily="82" charset="0"/>
                <a:cs typeface="Arial" pitchFamily="34" charset="0"/>
              </a:rPr>
              <a:t>Niet zoo klein </a:t>
            </a:r>
            <a:r>
              <a:rPr lang="de-CH" sz="3200" smtClean="0">
                <a:latin typeface="Blackadder ITC" pitchFamily="82" charset="0"/>
                <a:cs typeface="Arial" pitchFamily="34" charset="0"/>
              </a:rPr>
              <a:t>„</a:t>
            </a:r>
            <a:endParaRPr lang="de-CH" sz="200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1500166" y="3717032"/>
            <a:ext cx="4439986" cy="56922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10800000" flipV="1">
            <a:off x="1571604" y="4643446"/>
            <a:ext cx="64294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5400000" flipH="1" flipV="1">
            <a:off x="571472" y="5500702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62</a:t>
            </a:fld>
            <a:endParaRPr lang="de-CH"/>
          </a:p>
        </p:txBody>
      </p:sp>
      <p:pic>
        <p:nvPicPr>
          <p:cNvPr id="4" name="Grafik 3" descr="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89751" y="1733277"/>
            <a:ext cx="3764845" cy="55721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Für die Drucksache gab es auch strikte Bestimmungen.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39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5794"/>
            <a:ext cx="4745775" cy="12933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57752" y="1000108"/>
            <a:ext cx="428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angebrachte Stempel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gibt die Antwort.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283968" y="2060848"/>
            <a:ext cx="72008" cy="17281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00034" y="2143116"/>
            <a:ext cx="228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Drucksache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von einer Privat- Firma versendet.</a:t>
            </a:r>
          </a:p>
          <a:p>
            <a:pPr algn="ctr"/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596" y="3571876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mit Stempel Hüningen - St. Ludwig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vom 12.07.1943.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4644008" y="1484784"/>
            <a:ext cx="1296144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ern mit 4 Zacken 13"/>
          <p:cNvSpPr/>
          <p:nvPr/>
        </p:nvSpPr>
        <p:spPr>
          <a:xfrm>
            <a:off x="8676456" y="6453336"/>
            <a:ext cx="144016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63</a:t>
            </a:fld>
            <a:endParaRPr lang="de-CH"/>
          </a:p>
        </p:txBody>
      </p:sp>
      <p:pic>
        <p:nvPicPr>
          <p:cNvPr id="4" name="Grafik 3" descr="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89751" y="1733277"/>
            <a:ext cx="3764845" cy="55721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Für die Drucksache gab es auch strikte Bestimmungen.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39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5794"/>
            <a:ext cx="4745775" cy="12933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57752" y="1000108"/>
            <a:ext cx="428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angebrachte Stempel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gibt die Antwort.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0034" y="2143116"/>
            <a:ext cx="228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Drucksache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von einer Privat- Firma versendet.</a:t>
            </a:r>
          </a:p>
          <a:p>
            <a:pPr algn="ctr"/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4282" y="4077072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Dreieckstempel „</a:t>
            </a:r>
            <a:r>
              <a:rPr lang="de-CH" sz="2800" b="1" smtClean="0">
                <a:latin typeface="Arial" pitchFamily="34" charset="0"/>
                <a:cs typeface="Arial" pitchFamily="34" charset="0"/>
              </a:rPr>
              <a:t>1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57158" y="4653136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Stempel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Sortierungsgruppe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für Drucksachen.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7740352" y="5661248"/>
            <a:ext cx="864096" cy="720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39.JPG"/>
          <p:cNvPicPr>
            <a:picLocks noChangeAspect="1"/>
          </p:cNvPicPr>
          <p:nvPr/>
        </p:nvPicPr>
        <p:blipFill>
          <a:blip r:embed="rId3" cstate="print"/>
          <a:srcRect l="73682" t="20063" r="16117" b="72553"/>
          <a:stretch>
            <a:fillRect/>
          </a:stretch>
        </p:blipFill>
        <p:spPr>
          <a:xfrm rot="5400000">
            <a:off x="5184067" y="2744924"/>
            <a:ext cx="1008112" cy="1080120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24" name="Gerade Verbindung mit Pfeil 23"/>
          <p:cNvCxnSpPr/>
          <p:nvPr/>
        </p:nvCxnSpPr>
        <p:spPr>
          <a:xfrm flipH="1" flipV="1">
            <a:off x="6084168" y="3356992"/>
            <a:ext cx="2304256" cy="2376264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64</a:t>
            </a:fld>
            <a:endParaRPr lang="de-CH"/>
          </a:p>
        </p:txBody>
      </p:sp>
      <p:pic>
        <p:nvPicPr>
          <p:cNvPr id="3" name="Grafik 2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628800"/>
            <a:ext cx="4929222" cy="3863292"/>
          </a:xfrm>
          <a:prstGeom prst="rect">
            <a:avLst/>
          </a:prstGeom>
        </p:spPr>
      </p:pic>
      <p:pic>
        <p:nvPicPr>
          <p:cNvPr id="4" name="Grafik 3" descr="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3786214" cy="2444574"/>
          </a:xfrm>
          <a:prstGeom prst="rect">
            <a:avLst/>
          </a:prstGeom>
        </p:spPr>
      </p:pic>
      <p:pic>
        <p:nvPicPr>
          <p:cNvPr id="5" name="Grafik 4" descr="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42844" y="3929066"/>
            <a:ext cx="3791402" cy="24479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7158" y="28572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Das Versenden von Drucksachen wurde hier nicht beachtet.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285720" y="5000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Zurück Stempel,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  Verordnung vom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9. November 1940</a:t>
            </a:r>
            <a:r>
              <a:rPr lang="de-CH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CH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00562" y="85723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Alle Stempel sind von der ABP Frankfurt/M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843808" y="692696"/>
            <a:ext cx="288032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ern mit 4 Zacken 10"/>
          <p:cNvSpPr/>
          <p:nvPr/>
        </p:nvSpPr>
        <p:spPr>
          <a:xfrm>
            <a:off x="8676456" y="6453336"/>
            <a:ext cx="144016" cy="122312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65</a:t>
            </a:fld>
            <a:endParaRPr lang="de-CH"/>
          </a:p>
        </p:txBody>
      </p:sp>
      <p:pic>
        <p:nvPicPr>
          <p:cNvPr id="3" name="Grafik 2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628800"/>
            <a:ext cx="4929222" cy="3863292"/>
          </a:xfrm>
          <a:prstGeom prst="rect">
            <a:avLst/>
          </a:prstGeom>
        </p:spPr>
      </p:pic>
      <p:pic>
        <p:nvPicPr>
          <p:cNvPr id="4" name="Grafik 3" descr="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3786214" cy="2444574"/>
          </a:xfrm>
          <a:prstGeom prst="rect">
            <a:avLst/>
          </a:prstGeom>
        </p:spPr>
      </p:pic>
      <p:pic>
        <p:nvPicPr>
          <p:cNvPr id="5" name="Grafik 4" descr="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42844" y="3929066"/>
            <a:ext cx="3791402" cy="24479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7158" y="28572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Das Versenden von Drucksachen wurde hier nicht beachtet.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285720" y="5000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Zurück Stempel,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  Verordnung vom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9. November 1940.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7544" y="5373216"/>
            <a:ext cx="4752528" cy="14465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Da hier der grosse Rechteckstempel keinen Platz hat, benutzte man nur einen Einzeiler:</a:t>
            </a:r>
          </a:p>
          <a:p>
            <a:pPr algn="ctr"/>
            <a:r>
              <a:rPr lang="de-CH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de-CH" sz="2800" b="1" smtClean="0">
                <a:ln w="571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Blackadder ITC" pitchFamily="82" charset="0"/>
                <a:cs typeface="Arial" pitchFamily="34" charset="0"/>
              </a:rPr>
              <a:t>Privatdrucksachen nicht zulässig</a:t>
            </a:r>
            <a:r>
              <a:rPr lang="de-CH" sz="2400" b="1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lackadder ITC" pitchFamily="82" charset="0"/>
                <a:cs typeface="Arial" pitchFamily="34" charset="0"/>
              </a:rPr>
              <a:t>“</a:t>
            </a:r>
            <a:endParaRPr lang="de-CH" sz="2400" b="1" smtClean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CH"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00562" y="85723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Alle Stempel sind von der ABP Frankfurt/M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28596" y="4429132"/>
            <a:ext cx="714380" cy="158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2843808" y="4581128"/>
            <a:ext cx="648072" cy="72008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ern mit 4 Zacken 12"/>
          <p:cNvSpPr/>
          <p:nvPr/>
        </p:nvSpPr>
        <p:spPr>
          <a:xfrm>
            <a:off x="8676456" y="6453336"/>
            <a:ext cx="144016" cy="166936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628800"/>
            <a:ext cx="4929222" cy="3863292"/>
          </a:xfrm>
          <a:prstGeom prst="rect">
            <a:avLst/>
          </a:prstGeom>
        </p:spPr>
      </p:pic>
      <p:pic>
        <p:nvPicPr>
          <p:cNvPr id="4" name="Grafik 3" descr="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3786214" cy="2444574"/>
          </a:xfrm>
          <a:prstGeom prst="rect">
            <a:avLst/>
          </a:prstGeom>
        </p:spPr>
      </p:pic>
      <p:pic>
        <p:nvPicPr>
          <p:cNvPr id="5" name="Grafik 4" descr="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42844" y="3929066"/>
            <a:ext cx="3791402" cy="24479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7158" y="28572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Das Versenden von Drucksachen wurde hier nicht beachtet.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285720" y="5000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Zurück Stempel,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  Verordnung vom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9. November 1940.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26848" y="5013176"/>
            <a:ext cx="2857520" cy="1477328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b="1" smtClean="0">
                <a:latin typeface="Arial" pitchFamily="34" charset="0"/>
                <a:cs typeface="Arial" pitchFamily="34" charset="0"/>
              </a:rPr>
              <a:t>Zurückstempel,</a:t>
            </a:r>
            <a:r>
              <a:rPr lang="de-CH" smtClean="0">
                <a:latin typeface="Arial" pitchFamily="34" charset="0"/>
                <a:cs typeface="Arial" pitchFamily="34" charset="0"/>
              </a:rPr>
              <a:t> </a:t>
            </a:r>
            <a:endParaRPr lang="de-CH" b="1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der erklärt, dass Drucksachen </a:t>
            </a:r>
            <a:r>
              <a:rPr lang="de-CH" b="1" u="sng" smtClean="0">
                <a:latin typeface="Arial" pitchFamily="34" charset="0"/>
                <a:cs typeface="Arial" pitchFamily="34" charset="0"/>
              </a:rPr>
              <a:t>nur</a:t>
            </a:r>
            <a:r>
              <a:rPr lang="de-CH" smtClean="0">
                <a:latin typeface="Arial" pitchFamily="34" charset="0"/>
                <a:cs typeface="Arial" pitchFamily="34" charset="0"/>
              </a:rPr>
              <a:t> im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geschäftlichen Verkehr</a:t>
            </a:r>
          </a:p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zugelassen sind.</a:t>
            </a:r>
            <a:endParaRPr lang="de-CH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00562" y="85723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Alle Stempel sind von der ABP Frankfurt/M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66</a:t>
            </a:fld>
            <a:endParaRPr lang="de-CH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5148064" y="4077072"/>
            <a:ext cx="432048" cy="10801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67</a:t>
            </a:fld>
            <a:endParaRPr lang="de-CH"/>
          </a:p>
        </p:txBody>
      </p:sp>
      <p:pic>
        <p:nvPicPr>
          <p:cNvPr id="3" name="Grafik 2" descr="4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08867" y="1611209"/>
            <a:ext cx="4140188" cy="5929355"/>
          </a:xfrm>
          <a:prstGeom prst="rect">
            <a:avLst/>
          </a:prstGeom>
        </p:spPr>
      </p:pic>
      <p:pic>
        <p:nvPicPr>
          <p:cNvPr id="5" name="Grafik 4" descr="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285860"/>
            <a:ext cx="5286380" cy="1509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214282" y="285728"/>
            <a:ext cx="8501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smtClean="0">
                <a:latin typeface="Arial" pitchFamily="34" charset="0"/>
                <a:cs typeface="Arial" pitchFamily="34" charset="0"/>
              </a:rPr>
              <a:t>Da hier der Prüfer keinen passenden Stempel hat und auch keinen Einlagezettel, war er gezwungen, einen Zettel selbst </a:t>
            </a:r>
          </a:p>
          <a:p>
            <a:r>
              <a:rPr lang="de-CH" sz="2800" smtClean="0">
                <a:latin typeface="Arial" pitchFamily="34" charset="0"/>
                <a:cs typeface="Arial" pitchFamily="34" charset="0"/>
              </a:rPr>
              <a:t>zu schreiben. 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429388" y="4500570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 Hüningen-St. Ludwig vom 18.10.1943.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tern mit 4 Zacken 6"/>
          <p:cNvSpPr/>
          <p:nvPr/>
        </p:nvSpPr>
        <p:spPr>
          <a:xfrm>
            <a:off x="8676456" y="6475040"/>
            <a:ext cx="144016" cy="122312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68</a:t>
            </a:fld>
            <a:endParaRPr lang="de-CH"/>
          </a:p>
        </p:txBody>
      </p:sp>
      <p:pic>
        <p:nvPicPr>
          <p:cNvPr id="3" name="Grafik 2" descr="4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08867" y="1611209"/>
            <a:ext cx="4140188" cy="5929355"/>
          </a:xfrm>
          <a:prstGeom prst="rect">
            <a:avLst/>
          </a:prstGeom>
        </p:spPr>
      </p:pic>
      <p:pic>
        <p:nvPicPr>
          <p:cNvPr id="5" name="Grafik 4" descr="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285860"/>
            <a:ext cx="5286380" cy="1509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214282" y="285728"/>
            <a:ext cx="8501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smtClean="0">
                <a:latin typeface="Arial" pitchFamily="34" charset="0"/>
                <a:cs typeface="Arial" pitchFamily="34" charset="0"/>
              </a:rPr>
              <a:t>Da hier der Prüfer keinen passenden Stempel hat und auch keinen Einlagezettel, war er gezwungen, einen Zettel selbst </a:t>
            </a:r>
          </a:p>
          <a:p>
            <a:r>
              <a:rPr lang="de-CH" sz="2800" smtClean="0">
                <a:latin typeface="Arial" pitchFamily="34" charset="0"/>
                <a:cs typeface="Arial" pitchFamily="34" charset="0"/>
              </a:rPr>
              <a:t>zu schreiben. 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57950" y="3513202"/>
            <a:ext cx="25717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Zettel mit Paraphe vom Prüfer in grün.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7929586" y="2643182"/>
            <a:ext cx="314822" cy="929834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429388" y="4500570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 Hüningen-St. Ludwig vom 18.10.1943.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tern mit 4 Zacken 8"/>
          <p:cNvSpPr/>
          <p:nvPr/>
        </p:nvSpPr>
        <p:spPr>
          <a:xfrm>
            <a:off x="8676456" y="6475040"/>
            <a:ext cx="144016" cy="122312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69</a:t>
            </a:fld>
            <a:endParaRPr lang="de-CH"/>
          </a:p>
        </p:txBody>
      </p:sp>
      <p:pic>
        <p:nvPicPr>
          <p:cNvPr id="5" name="Grafik 4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8828102" cy="25202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Grafik 8" descr="41.JPG"/>
          <p:cNvPicPr>
            <a:picLocks noChangeAspect="1"/>
          </p:cNvPicPr>
          <p:nvPr/>
        </p:nvPicPr>
        <p:blipFill>
          <a:blip r:embed="rId3" cstate="print"/>
          <a:srcRect l="35834" t="37947" r="48333" b="47458"/>
          <a:stretch>
            <a:fillRect/>
          </a:stretch>
        </p:blipFill>
        <p:spPr>
          <a:xfrm>
            <a:off x="1518860" y="3645024"/>
            <a:ext cx="6293500" cy="165618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Gerade Verbindung mit Pfeil 12"/>
          <p:cNvCxnSpPr/>
          <p:nvPr/>
        </p:nvCxnSpPr>
        <p:spPr>
          <a:xfrm flipV="1">
            <a:off x="3491880" y="1556792"/>
            <a:ext cx="288032" cy="252028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339752" y="5733256"/>
            <a:ext cx="468052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800" b="1" smtClean="0">
                <a:solidFill>
                  <a:srgbClr val="C00000"/>
                </a:solidFill>
              </a:rPr>
              <a:t>Dieser Zettel ist ein Unikat</a:t>
            </a:r>
            <a:endParaRPr lang="de-CH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796136" y="2098591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/>
              <a:t>a</a:t>
            </a:r>
            <a:r>
              <a:rPr lang="de-CH" sz="2000" smtClean="0"/>
              <a:t> : Königsberg ---------&gt; 09.39.</a:t>
            </a:r>
          </a:p>
          <a:p>
            <a:pPr algn="ctr"/>
            <a:r>
              <a:rPr lang="de-CH" sz="2000" b="1" smtClean="0"/>
              <a:t>b</a:t>
            </a:r>
            <a:r>
              <a:rPr lang="de-CH" sz="2000" smtClean="0"/>
              <a:t> : Berlin ----------------&gt; 09.39.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7624" y="44624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err="1" smtClean="0"/>
              <a:t>ABP‘s</a:t>
            </a:r>
            <a:r>
              <a:rPr lang="de-DE" sz="4400" b="1" smtClean="0"/>
              <a:t> im Deutschen Reich.</a:t>
            </a:r>
            <a:endParaRPr lang="de-DE" sz="4400" b="1"/>
          </a:p>
        </p:txBody>
      </p:sp>
      <p:pic>
        <p:nvPicPr>
          <p:cNvPr id="5" name="Image 4" descr="Carte DR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15076"/>
            <a:ext cx="5688632" cy="6146777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2843808" y="2348880"/>
            <a:ext cx="43204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860032" y="1412776"/>
            <a:ext cx="72008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508104" y="1124744"/>
            <a:ext cx="360040" cy="36004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a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3275856" y="2060848"/>
            <a:ext cx="288032" cy="288032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b</a:t>
            </a:r>
            <a:endParaRPr lang="fr-FR" dirty="0"/>
          </a:p>
        </p:txBody>
      </p:sp>
      <p:pic>
        <p:nvPicPr>
          <p:cNvPr id="10" name="Image 9" descr="Carte B-Königsbe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6493718"/>
            <a:ext cx="2133600" cy="24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70</a:t>
            </a:fld>
            <a:endParaRPr lang="de-CH"/>
          </a:p>
        </p:txBody>
      </p:sp>
      <p:pic>
        <p:nvPicPr>
          <p:cNvPr id="3" name="Grafik 2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96952"/>
            <a:ext cx="5000628" cy="3457047"/>
          </a:xfrm>
          <a:prstGeom prst="rect">
            <a:avLst/>
          </a:prstGeom>
        </p:spPr>
      </p:pic>
      <p:pic>
        <p:nvPicPr>
          <p:cNvPr id="4" name="Grafik 3" descr="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420291" cy="5572164"/>
          </a:xfrm>
          <a:prstGeom prst="rect">
            <a:avLst/>
          </a:prstGeom>
        </p:spPr>
      </p:pic>
      <p:pic>
        <p:nvPicPr>
          <p:cNvPr id="5" name="Grafik 4" descr="43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11429"/>
            <a:ext cx="3143272" cy="20427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86314" y="0"/>
            <a:ext cx="43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Auch hier machten die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Prüfer ihre Arbeit: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71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4786314" y="0"/>
            <a:ext cx="43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Auch hier machten die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Prüfer ihre Arbeit: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6314" y="836712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Auf dem Umschlag: „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/2 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 heisst, dass es zwei Einlagen im Umschlag hat.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V="1">
            <a:off x="928662" y="571480"/>
            <a:ext cx="357190" cy="21431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5400000">
            <a:off x="5857884" y="5786454"/>
            <a:ext cx="428628" cy="14287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96952"/>
            <a:ext cx="5000628" cy="3457047"/>
          </a:xfrm>
          <a:prstGeom prst="rect">
            <a:avLst/>
          </a:prstGeom>
        </p:spPr>
      </p:pic>
      <p:pic>
        <p:nvPicPr>
          <p:cNvPr id="4" name="Grafik 3" descr="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420291" cy="5572164"/>
          </a:xfrm>
          <a:prstGeom prst="rect">
            <a:avLst/>
          </a:prstGeom>
        </p:spPr>
      </p:pic>
      <p:pic>
        <p:nvPicPr>
          <p:cNvPr id="5" name="Grafik 4" descr="43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11429"/>
            <a:ext cx="3143272" cy="2042728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 flipH="1">
            <a:off x="6156176" y="4293096"/>
            <a:ext cx="576064" cy="172819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ern mit 4 Zacken 16"/>
          <p:cNvSpPr/>
          <p:nvPr/>
        </p:nvSpPr>
        <p:spPr>
          <a:xfrm>
            <a:off x="8676456" y="6479625"/>
            <a:ext cx="72008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72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4786314" y="0"/>
            <a:ext cx="43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Auch hier machten die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Prüfer ihre Arbeit: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V="1">
            <a:off x="928662" y="571480"/>
            <a:ext cx="357190" cy="21431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5400000">
            <a:off x="5857884" y="5786454"/>
            <a:ext cx="428628" cy="14287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96952"/>
            <a:ext cx="5000628" cy="3457047"/>
          </a:xfrm>
          <a:prstGeom prst="rect">
            <a:avLst/>
          </a:prstGeom>
        </p:spPr>
      </p:pic>
      <p:pic>
        <p:nvPicPr>
          <p:cNvPr id="4" name="Grafik 3" descr="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420291" cy="5572164"/>
          </a:xfrm>
          <a:prstGeom prst="rect">
            <a:avLst/>
          </a:prstGeom>
        </p:spPr>
      </p:pic>
      <p:pic>
        <p:nvPicPr>
          <p:cNvPr id="5" name="Grafik 4" descr="43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11429"/>
            <a:ext cx="3143272" cy="2042728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3" name="Gerade Verbindung mit Pfeil 12"/>
          <p:cNvCxnSpPr/>
          <p:nvPr/>
        </p:nvCxnSpPr>
        <p:spPr>
          <a:xfrm flipH="1" flipV="1">
            <a:off x="971600" y="548680"/>
            <a:ext cx="1152128" cy="64807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357654" y="1117193"/>
            <a:ext cx="4786346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Auf dem Inhalt ist es detailliert:</a:t>
            </a:r>
          </a:p>
          <a:p>
            <a:r>
              <a:rPr lang="de-CH" sz="2000" b="1" smtClean="0">
                <a:latin typeface="Arial" pitchFamily="34" charset="0"/>
                <a:cs typeface="Arial" pitchFamily="34" charset="0"/>
              </a:rPr>
              <a:t>1+1 Drucks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.= 1 Einlage + 1 Drucksache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Drucksache hier Danksagung.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73</a:t>
            </a:fld>
            <a:endParaRPr lang="de-CH"/>
          </a:p>
        </p:txBody>
      </p:sp>
      <p:pic>
        <p:nvPicPr>
          <p:cNvPr id="4" name="Grafik 3" descr="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74892" y="1909572"/>
            <a:ext cx="5830824" cy="4066032"/>
          </a:xfrm>
          <a:prstGeom prst="rect">
            <a:avLst/>
          </a:prstGeom>
        </p:spPr>
      </p:pic>
      <p:pic>
        <p:nvPicPr>
          <p:cNvPr id="5" name="Grafik 4" descr="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6889" y="214290"/>
            <a:ext cx="5327111" cy="37147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642910" y="2285992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Luftpost  </a:t>
            </a:r>
            <a:r>
              <a:rPr lang="de-CH" sz="2000" b="1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Bf</a:t>
            </a:r>
            <a:r>
              <a:rPr lang="de-CH" sz="20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von 5 g von Ilmenau nach den USA.</a:t>
            </a:r>
            <a:endParaRPr lang="de-CH" sz="20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371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Verstoss wegen der Absender Angabe. 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86248" y="4737338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Dieser Bf. wurde geprüft, Zeichen vom Prüfer auf der Vorderseite, unten links</a:t>
            </a:r>
            <a:r>
              <a:rPr lang="de-CH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CH" sz="20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Gerade Verbindung mit Pfeil 16"/>
          <p:cNvCxnSpPr>
            <a:stCxn id="15" idx="0"/>
          </p:cNvCxnSpPr>
          <p:nvPr/>
        </p:nvCxnSpPr>
        <p:spPr>
          <a:xfrm flipH="1" flipV="1">
            <a:off x="4932040" y="3933056"/>
            <a:ext cx="1675943" cy="80428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ern mit 4 Zacken 8"/>
          <p:cNvSpPr/>
          <p:nvPr/>
        </p:nvSpPr>
        <p:spPr>
          <a:xfrm>
            <a:off x="8676456" y="6502424"/>
            <a:ext cx="45719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74</a:t>
            </a:fld>
            <a:endParaRPr lang="de-CH"/>
          </a:p>
        </p:txBody>
      </p:sp>
      <p:pic>
        <p:nvPicPr>
          <p:cNvPr id="4" name="Grafik 3" descr="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74892" y="1909572"/>
            <a:ext cx="5830824" cy="4066032"/>
          </a:xfrm>
          <a:prstGeom prst="rect">
            <a:avLst/>
          </a:prstGeom>
        </p:spPr>
      </p:pic>
      <p:pic>
        <p:nvPicPr>
          <p:cNvPr id="5" name="Grafik 4" descr="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6889" y="214290"/>
            <a:ext cx="5327111" cy="37147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0" y="0"/>
            <a:ext cx="371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Verstoss wegen der Absender Angabe. 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076056" y="5273913"/>
            <a:ext cx="307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>
                <a:latin typeface="Arial" pitchFamily="34" charset="0"/>
                <a:cs typeface="Arial" pitchFamily="34" charset="0"/>
              </a:rPr>
              <a:t>Der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Absender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schreibt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: „</a:t>
            </a:r>
            <a:r>
              <a:rPr lang="de-CH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z.Z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.“=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zur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Zeit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doch 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da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fehlt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seine private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2000" b="1" dirty="0" smtClean="0">
                <a:latin typeface="Arial" pitchFamily="34" charset="0"/>
                <a:cs typeface="Arial" pitchFamily="34" charset="0"/>
              </a:rPr>
              <a:t>Adresse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de-CH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rot="10800000">
            <a:off x="4429124" y="2714620"/>
            <a:ext cx="1428760" cy="285752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54.JPG"/>
          <p:cNvPicPr>
            <a:picLocks noChangeAspect="1"/>
          </p:cNvPicPr>
          <p:nvPr/>
        </p:nvPicPr>
        <p:blipFill>
          <a:blip r:embed="rId4" cstate="print"/>
          <a:srcRect l="6235" t="14059" r="88317" b="24741"/>
          <a:stretch>
            <a:fillRect/>
          </a:stretch>
        </p:blipFill>
        <p:spPr>
          <a:xfrm rot="5400000">
            <a:off x="6090180" y="2222860"/>
            <a:ext cx="648072" cy="5076576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8" name="Gerade Verbindung mit Pfeil 17"/>
          <p:cNvCxnSpPr/>
          <p:nvPr/>
        </p:nvCxnSpPr>
        <p:spPr>
          <a:xfrm flipH="1">
            <a:off x="4572000" y="2996952"/>
            <a:ext cx="1296144" cy="1512168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ern mit 4 Zacken 10"/>
          <p:cNvSpPr/>
          <p:nvPr/>
        </p:nvSpPr>
        <p:spPr>
          <a:xfrm>
            <a:off x="8676456" y="6502424"/>
            <a:ext cx="45719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4572000" y="3933056"/>
            <a:ext cx="504056" cy="5760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75</a:t>
            </a:fld>
            <a:endParaRPr lang="de-CH"/>
          </a:p>
        </p:txBody>
      </p:sp>
      <p:pic>
        <p:nvPicPr>
          <p:cNvPr id="4" name="Grafik 3" descr="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74892" y="1909572"/>
            <a:ext cx="5830824" cy="4066032"/>
          </a:xfrm>
          <a:prstGeom prst="rect">
            <a:avLst/>
          </a:prstGeom>
        </p:spPr>
      </p:pic>
      <p:pic>
        <p:nvPicPr>
          <p:cNvPr id="5" name="Grafik 4" descr="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6889" y="214290"/>
            <a:ext cx="5327111" cy="37147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0" y="0"/>
            <a:ext cx="371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smtClean="0">
                <a:latin typeface="Arial" pitchFamily="34" charset="0"/>
                <a:cs typeface="Arial" pitchFamily="34" charset="0"/>
              </a:rPr>
              <a:t>Verstoss wegen der Absender Angabe. </a:t>
            </a:r>
            <a:endParaRPr lang="de-CH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83968" y="4437112"/>
            <a:ext cx="4788024" cy="144655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 „ZURÜCK“ Stempel,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mit vier Gründen und zwei Leerfeldern,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für andere Verstösse.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Hier:</a:t>
            </a:r>
            <a:r>
              <a:rPr lang="de-CH" sz="2800" dirty="0" smtClean="0">
                <a:latin typeface="Blackadder ITC" pitchFamily="82" charset="0"/>
                <a:cs typeface="Arial" pitchFamily="34" charset="0"/>
              </a:rPr>
              <a:t> „</a:t>
            </a:r>
            <a:r>
              <a:rPr lang="de-CH" sz="2000" b="1" i="1" dirty="0" smtClean="0">
                <a:solidFill>
                  <a:srgbClr val="C00000"/>
                </a:solidFill>
                <a:cs typeface="Arial" pitchFamily="34" charset="0"/>
              </a:rPr>
              <a:t>Absenderangabe unvollständig </a:t>
            </a:r>
            <a:r>
              <a:rPr lang="de-CH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</a:t>
            </a:r>
            <a:endParaRPr lang="de-CH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779912" y="5805264"/>
            <a:ext cx="1584176" cy="28803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ern mit 4 Zacken 16"/>
          <p:cNvSpPr/>
          <p:nvPr/>
        </p:nvSpPr>
        <p:spPr>
          <a:xfrm flipH="1">
            <a:off x="8676456" y="6525344"/>
            <a:ext cx="45719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76</a:t>
            </a:fld>
            <a:endParaRPr lang="de-CH"/>
          </a:p>
        </p:txBody>
      </p:sp>
      <p:pic>
        <p:nvPicPr>
          <p:cNvPr id="3" name="Grafik 2" descr="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571480"/>
            <a:ext cx="5219700" cy="4210812"/>
          </a:xfrm>
          <a:prstGeom prst="rect">
            <a:avLst/>
          </a:prstGeom>
        </p:spPr>
      </p:pic>
      <p:pic>
        <p:nvPicPr>
          <p:cNvPr id="4" name="Grafik 3" descr="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480" y="1214422"/>
            <a:ext cx="3779520" cy="2663952"/>
          </a:xfrm>
          <a:prstGeom prst="rect">
            <a:avLst/>
          </a:prstGeom>
        </p:spPr>
      </p:pic>
      <p:pic>
        <p:nvPicPr>
          <p:cNvPr id="5" name="Grafik 4" descr="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857760"/>
            <a:ext cx="5380912" cy="1800540"/>
          </a:xfrm>
          <a:prstGeom prst="rect">
            <a:avLst/>
          </a:prstGeom>
        </p:spPr>
      </p:pic>
      <p:pic>
        <p:nvPicPr>
          <p:cNvPr id="6" name="Grafik 5" descr="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500562" y="5072074"/>
            <a:ext cx="4429156" cy="14820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5720" y="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sz="2400" smtClean="0">
                <a:latin typeface="Arial" pitchFamily="34" charset="0"/>
                <a:cs typeface="Arial" pitchFamily="34" charset="0"/>
              </a:rPr>
              <a:t>       Hier fehlt die Absender und Empfänger Adresse auf dem            </a:t>
            </a:r>
          </a:p>
          <a:p>
            <a:pPr algn="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Inhalt darum legte der Prüfer diesen Zettel bei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72811" y="3929066"/>
            <a:ext cx="3983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Druckvermerk: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2 M. 12.40. M &amp; Co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6948264" y="3429000"/>
            <a:ext cx="1368152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77</a:t>
            </a:fld>
            <a:endParaRPr lang="de-CH"/>
          </a:p>
        </p:txBody>
      </p:sp>
      <p:pic>
        <p:nvPicPr>
          <p:cNvPr id="3" name="Grafik 2" descr="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5795772" cy="4137660"/>
          </a:xfrm>
          <a:prstGeom prst="rect">
            <a:avLst/>
          </a:prstGeom>
        </p:spPr>
      </p:pic>
      <p:pic>
        <p:nvPicPr>
          <p:cNvPr id="5" name="Grafik 4" descr="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14282" y="5143512"/>
            <a:ext cx="7559040" cy="1511808"/>
          </a:xfrm>
          <a:prstGeom prst="rect">
            <a:avLst/>
          </a:prstGeom>
        </p:spPr>
      </p:pic>
      <p:pic>
        <p:nvPicPr>
          <p:cNvPr id="6" name="Grafik 5" descr="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5151116"/>
            <a:ext cx="4500562" cy="139281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latin typeface="Arial" pitchFamily="34" charset="0"/>
                <a:cs typeface="Arial" pitchFamily="34" charset="0"/>
              </a:rPr>
              <a:t>Bei der ABP München hat man eine gute Lösung gefunden, </a:t>
            </a:r>
          </a:p>
          <a:p>
            <a:pPr algn="ctr"/>
            <a:r>
              <a:rPr lang="de-CH" sz="2400" b="1" smtClean="0">
                <a:latin typeface="Arial" pitchFamily="34" charset="0"/>
                <a:cs typeface="Arial" pitchFamily="34" charset="0"/>
              </a:rPr>
              <a:t>um Einlage Verwechslungen zu vermeiden.</a:t>
            </a:r>
            <a:endParaRPr lang="de-CH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86512" y="1785010"/>
            <a:ext cx="2571768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Man benutzte einen </a:t>
            </a:r>
          </a:p>
          <a:p>
            <a:pPr algn="ctr"/>
            <a:r>
              <a:rPr lang="de-CH" sz="200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grünen Numerator</a:t>
            </a:r>
            <a:endParaRPr lang="de-CH" sz="200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2627784" y="5301208"/>
            <a:ext cx="1008112" cy="93610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928662" y="2996952"/>
            <a:ext cx="1051050" cy="114642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0800000" flipV="1">
            <a:off x="6429388" y="3511310"/>
            <a:ext cx="235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 aus dem Grenzverkehr,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bis 30 Km.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78</a:t>
            </a:fld>
            <a:endParaRPr lang="de-CH"/>
          </a:p>
        </p:txBody>
      </p:sp>
      <p:pic>
        <p:nvPicPr>
          <p:cNvPr id="4" name="Grafik 3" descr="44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780928"/>
            <a:ext cx="4554452" cy="3678168"/>
          </a:xfrm>
          <a:prstGeom prst="rect">
            <a:avLst/>
          </a:prstGeom>
        </p:spPr>
      </p:pic>
      <p:pic>
        <p:nvPicPr>
          <p:cNvPr id="5" name="Grafik 4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599752" cy="37147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14876" y="142852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Da der Briefmarkentausch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verboten war versuchte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man es so.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2844" y="4143380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Satz Bf. aus Krakau, vom letzten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Verwendungstag,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30. September 1940.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tern mit 4 Zacken 7"/>
          <p:cNvSpPr/>
          <p:nvPr/>
        </p:nvSpPr>
        <p:spPr>
          <a:xfrm flipV="1">
            <a:off x="8676456" y="6551633"/>
            <a:ext cx="45719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79</a:t>
            </a:fld>
            <a:endParaRPr lang="de-CH"/>
          </a:p>
        </p:txBody>
      </p:sp>
      <p:pic>
        <p:nvPicPr>
          <p:cNvPr id="4" name="Grafik 3" descr="44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780928"/>
            <a:ext cx="4554452" cy="3678168"/>
          </a:xfrm>
          <a:prstGeom prst="rect">
            <a:avLst/>
          </a:prstGeom>
        </p:spPr>
      </p:pic>
      <p:pic>
        <p:nvPicPr>
          <p:cNvPr id="5" name="Grafik 4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599752" cy="37147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14876" y="142852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>
                <a:latin typeface="Arial" pitchFamily="34" charset="0"/>
                <a:cs typeface="Arial" pitchFamily="34" charset="0"/>
              </a:rPr>
              <a:t>Da der Briefmarkentausch</a:t>
            </a:r>
          </a:p>
          <a:p>
            <a:pPr algn="ctr"/>
            <a:r>
              <a:rPr lang="de-CH" sz="2400" dirty="0" smtClean="0">
                <a:latin typeface="Arial" pitchFamily="34" charset="0"/>
                <a:cs typeface="Arial" pitchFamily="34" charset="0"/>
              </a:rPr>
              <a:t>verboten war versuchte </a:t>
            </a:r>
          </a:p>
          <a:p>
            <a:pPr algn="ctr"/>
            <a:r>
              <a:rPr lang="de-CH" sz="2400" dirty="0" smtClean="0">
                <a:latin typeface="Arial" pitchFamily="34" charset="0"/>
                <a:cs typeface="Arial" pitchFamily="34" charset="0"/>
              </a:rPr>
              <a:t>man es so.</a:t>
            </a:r>
            <a:endParaRPr lang="de-CH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2844" y="4143380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smtClean="0">
                <a:latin typeface="Arial" pitchFamily="34" charset="0"/>
                <a:cs typeface="Arial" pitchFamily="34" charset="0"/>
              </a:rPr>
              <a:t>Satz Bf. aus Krakau, vom letzten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Verwendungstag,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30. September 1940.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86314" y="1844824"/>
            <a:ext cx="4357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geprüft bei der ABP Frankfurt/M.,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Verschlusszettel mit „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e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6444208" y="2708920"/>
            <a:ext cx="1440160" cy="17924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8100392" y="2708920"/>
            <a:ext cx="144016" cy="17210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ern mit 4 Zacken 9"/>
          <p:cNvSpPr/>
          <p:nvPr/>
        </p:nvSpPr>
        <p:spPr>
          <a:xfrm flipH="1">
            <a:off x="8676456" y="6547048"/>
            <a:ext cx="45719" cy="50304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16216" y="6309320"/>
            <a:ext cx="2133600" cy="365125"/>
          </a:xfrm>
        </p:spPr>
        <p:txBody>
          <a:bodyPr/>
          <a:lstStyle/>
          <a:p>
            <a:fld id="{C54AED30-5B19-4C5D-825E-502749285AB6}" type="slidenum">
              <a:rPr lang="de-CH" smtClean="0"/>
              <a:pPr/>
              <a:t>8</a:t>
            </a:fld>
            <a:endParaRPr lang="de-CH"/>
          </a:p>
        </p:txBody>
      </p:sp>
      <p:pic>
        <p:nvPicPr>
          <p:cNvPr id="3" name="Image 2" descr="delx 224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541264" cy="4446620"/>
          </a:xfrm>
          <a:prstGeom prst="rect">
            <a:avLst/>
          </a:prstGeom>
        </p:spPr>
      </p:pic>
      <p:pic>
        <p:nvPicPr>
          <p:cNvPr id="5" name="Image 4" descr="delx 2240008.JPG"/>
          <p:cNvPicPr>
            <a:picLocks noChangeAspect="1"/>
          </p:cNvPicPr>
          <p:nvPr/>
        </p:nvPicPr>
        <p:blipFill>
          <a:blip r:embed="rId3" cstate="print"/>
          <a:srcRect b="34657"/>
          <a:stretch>
            <a:fillRect/>
          </a:stretch>
        </p:blipFill>
        <p:spPr>
          <a:xfrm>
            <a:off x="3479992" y="3573016"/>
            <a:ext cx="5556504" cy="2808312"/>
          </a:xfrm>
          <a:prstGeom prst="rect">
            <a:avLst/>
          </a:prstGeom>
        </p:spPr>
      </p:pic>
      <p:pic>
        <p:nvPicPr>
          <p:cNvPr id="6" name="Image 5" descr="delx 2240009.JPG"/>
          <p:cNvPicPr>
            <a:picLocks noChangeAspect="1"/>
          </p:cNvPicPr>
          <p:nvPr/>
        </p:nvPicPr>
        <p:blipFill>
          <a:blip r:embed="rId4" cstate="print"/>
          <a:srcRect r="9230"/>
          <a:stretch>
            <a:fillRect/>
          </a:stretch>
        </p:blipFill>
        <p:spPr>
          <a:xfrm>
            <a:off x="3563888" y="5535508"/>
            <a:ext cx="5328592" cy="84582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84168" y="119675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Die ABP Königsberg </a:t>
            </a:r>
            <a:r>
              <a:rPr lang="fr-FR" dirty="0" err="1" smtClean="0"/>
              <a:t>hat</a:t>
            </a:r>
            <a:r>
              <a:rPr lang="fr-FR" dirty="0" smtClean="0"/>
              <a:t> </a:t>
            </a:r>
            <a:r>
              <a:rPr lang="fr-FR" dirty="0" err="1" smtClean="0"/>
              <a:t>bereits</a:t>
            </a:r>
            <a:r>
              <a:rPr lang="fr-FR" dirty="0" smtClean="0"/>
              <a:t> </a:t>
            </a:r>
            <a:r>
              <a:rPr lang="fr-FR" dirty="0" err="1" smtClean="0"/>
              <a:t>seinen</a:t>
            </a:r>
            <a:r>
              <a:rPr lang="fr-FR" dirty="0" smtClean="0"/>
              <a:t> </a:t>
            </a:r>
            <a:r>
              <a:rPr lang="de-CH" dirty="0" smtClean="0"/>
              <a:t>Prüfstempel ab Anfang September 1939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60032" y="479715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Ab Ende September gibt es ein </a:t>
            </a:r>
          </a:p>
          <a:p>
            <a:pPr algn="ctr"/>
            <a:r>
              <a:rPr lang="de-CH" dirty="0" smtClean="0"/>
              <a:t>Stempel für den Verschlussstreifen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522920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Der ersten gedruckten Verschlusszettel erscheint </a:t>
            </a:r>
          </a:p>
          <a:p>
            <a:pPr algn="ctr"/>
            <a:r>
              <a:rPr lang="de-CH" dirty="0" smtClean="0"/>
              <a:t>Januar 1940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80</a:t>
            </a:fld>
            <a:endParaRPr lang="de-CH"/>
          </a:p>
        </p:txBody>
      </p:sp>
      <p:pic>
        <p:nvPicPr>
          <p:cNvPr id="5" name="Grafik 4" descr="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599752" cy="37147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14876" y="142852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Da der Briefmarkentausch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verboten war versuchte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man es so.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2048" y="5417348"/>
            <a:ext cx="2987824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+mj-lt"/>
                <a:cs typeface="Arial" pitchFamily="34" charset="0"/>
              </a:rPr>
              <a:t>Briefumschlag</a:t>
            </a:r>
          </a:p>
          <a:p>
            <a:r>
              <a:rPr lang="de-CH" sz="2400" b="1" dirty="0" smtClean="0">
                <a:latin typeface="+mj-lt"/>
                <a:cs typeface="Arial" pitchFamily="34" charset="0"/>
              </a:rPr>
              <a:t>    ist leer</a:t>
            </a:r>
            <a:r>
              <a:rPr lang="de-CH" sz="2400" dirty="0" smtClean="0">
                <a:latin typeface="+mj-lt"/>
                <a:cs typeface="Arial" pitchFamily="34" charset="0"/>
              </a:rPr>
              <a:t>   Paraphe</a:t>
            </a:r>
          </a:p>
          <a:p>
            <a:pPr algn="ctr"/>
            <a:endParaRPr lang="de-CH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86314" y="1844824"/>
            <a:ext cx="4357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geprüft bei der ABP Frankfurt/M.,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Verschlusszettel mit „</a:t>
            </a:r>
            <a:r>
              <a:rPr lang="de-CH" sz="2400" smtClean="0">
                <a:latin typeface="Arial" pitchFamily="34" charset="0"/>
                <a:cs typeface="Arial" pitchFamily="34" charset="0"/>
              </a:rPr>
              <a:t>e</a:t>
            </a:r>
            <a:r>
              <a:rPr lang="de-CH" sz="2000" smtClean="0">
                <a:latin typeface="Arial" pitchFamily="34" charset="0"/>
                <a:cs typeface="Arial" pitchFamily="34" charset="0"/>
              </a:rPr>
              <a:t>“.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 descr="44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780928"/>
            <a:ext cx="4554452" cy="3678168"/>
          </a:xfrm>
          <a:prstGeom prst="rect">
            <a:avLst/>
          </a:prstGeom>
        </p:spPr>
      </p:pic>
      <p:pic>
        <p:nvPicPr>
          <p:cNvPr id="11" name="Grafik 10" descr="440001.JPG"/>
          <p:cNvPicPr>
            <a:picLocks noChangeAspect="1"/>
          </p:cNvPicPr>
          <p:nvPr/>
        </p:nvPicPr>
        <p:blipFill>
          <a:blip r:embed="rId4" cstate="print"/>
          <a:srcRect t="30971" r="62276" b="53367"/>
          <a:stretch>
            <a:fillRect/>
          </a:stretch>
        </p:blipFill>
        <p:spPr>
          <a:xfrm>
            <a:off x="252782" y="4077072"/>
            <a:ext cx="3436196" cy="1152128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V="1">
            <a:off x="2987824" y="4365104"/>
            <a:ext cx="1512168" cy="28803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81</a:t>
            </a:fld>
            <a:endParaRPr lang="de-CH"/>
          </a:p>
        </p:txBody>
      </p:sp>
      <p:pic>
        <p:nvPicPr>
          <p:cNvPr id="4" name="Grafik 3" descr="46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4016" y="1052736"/>
            <a:ext cx="6729984" cy="3959352"/>
          </a:xfrm>
          <a:prstGeom prst="rect">
            <a:avLst/>
          </a:prstGeom>
        </p:spPr>
      </p:pic>
      <p:pic>
        <p:nvPicPr>
          <p:cNvPr id="5" name="Grafik 4" descr="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068960"/>
            <a:ext cx="6072230" cy="35723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5720" y="188640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Da es sehr häufig vorkam, dass Sammler Briefe schickten ohne Inhalt hat man einen Stempel dafür eingesetzt. </a:t>
            </a:r>
          </a:p>
          <a:p>
            <a:endParaRPr lang="de-CH" sz="2400" smtClean="0">
              <a:latin typeface="Arial" pitchFamily="34" charset="0"/>
              <a:cs typeface="Arial" pitchFamily="34" charset="0"/>
            </a:endParaRPr>
          </a:p>
          <a:p>
            <a:r>
              <a:rPr lang="de-CH" sz="2400" smtClean="0">
                <a:latin typeface="Arial" pitchFamily="34" charset="0"/>
                <a:cs typeface="Arial" pitchFamily="34" charset="0"/>
              </a:rPr>
              <a:t> Hier in violett                                                                               </a:t>
            </a:r>
          </a:p>
          <a:p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CH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15074" y="5715016"/>
            <a:ext cx="292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latin typeface="Arial" pitchFamily="34" charset="0"/>
                <a:cs typeface="Arial" pitchFamily="34" charset="0"/>
              </a:rPr>
              <a:t>Der Bf. ist mit 6 Pf. überfrankiert. </a:t>
            </a:r>
          </a:p>
          <a:p>
            <a:pPr algn="ctr"/>
            <a:endParaRPr lang="de-CH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flipV="1">
            <a:off x="2339752" y="1124744"/>
            <a:ext cx="2520280" cy="36004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860032" y="1196752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82</a:t>
            </a:fld>
            <a:endParaRPr lang="de-CH"/>
          </a:p>
        </p:txBody>
      </p:sp>
      <p:pic>
        <p:nvPicPr>
          <p:cNvPr id="4" name="Grafik 3" descr="_90003.JPG"/>
          <p:cNvPicPr>
            <a:picLocks noChangeAspect="1"/>
          </p:cNvPicPr>
          <p:nvPr/>
        </p:nvPicPr>
        <p:blipFill>
          <a:blip r:embed="rId2" cstate="print"/>
          <a:srcRect l="1502" t="5184" r="1502" b="3583"/>
          <a:stretch>
            <a:fillRect/>
          </a:stretch>
        </p:blipFill>
        <p:spPr>
          <a:xfrm>
            <a:off x="179512" y="188640"/>
            <a:ext cx="4896544" cy="3488788"/>
          </a:xfrm>
          <a:prstGeom prst="rect">
            <a:avLst/>
          </a:prstGeom>
        </p:spPr>
      </p:pic>
      <p:pic>
        <p:nvPicPr>
          <p:cNvPr id="5" name="Grafik 4" descr="_80003.JPG"/>
          <p:cNvPicPr>
            <a:picLocks noChangeAspect="1"/>
          </p:cNvPicPr>
          <p:nvPr/>
        </p:nvPicPr>
        <p:blipFill>
          <a:blip r:embed="rId3" cstate="print"/>
          <a:srcRect l="1502" t="5184" b="3583"/>
          <a:stretch>
            <a:fillRect/>
          </a:stretch>
        </p:blipFill>
        <p:spPr>
          <a:xfrm>
            <a:off x="3563888" y="2909142"/>
            <a:ext cx="5256584" cy="368821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48064" y="869811"/>
            <a:ext cx="3995936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Hier ist der Stempel in rot</a:t>
            </a:r>
          </a:p>
          <a:p>
            <a:pPr algn="ctr"/>
            <a:r>
              <a:rPr lang="de-DE" sz="2400" smtClean="0"/>
              <a:t>es gibt in auch noch in blau</a:t>
            </a:r>
            <a:r>
              <a:rPr lang="de-DE" sz="2400" smtClean="0">
                <a:solidFill>
                  <a:srgbClr val="FFFF00"/>
                </a:solidFill>
              </a:rPr>
              <a:t>.</a:t>
            </a:r>
            <a:endParaRPr lang="de-DE" sz="240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536" y="3717032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Sonderpostflug</a:t>
            </a:r>
          </a:p>
          <a:p>
            <a:pPr algn="ctr"/>
            <a:r>
              <a:rPr lang="de-DE" sz="2400" smtClean="0"/>
              <a:t>Payerne-</a:t>
            </a:r>
            <a:r>
              <a:rPr lang="de-DE" sz="2400" err="1" smtClean="0"/>
              <a:t>Buochs</a:t>
            </a:r>
            <a:r>
              <a:rPr lang="de-DE" sz="2400" smtClean="0"/>
              <a:t>.</a:t>
            </a:r>
          </a:p>
          <a:p>
            <a:pPr algn="ctr"/>
            <a:endParaRPr lang="de-DE" sz="2400" smtClean="0"/>
          </a:p>
          <a:p>
            <a:pPr algn="ctr"/>
            <a:r>
              <a:rPr lang="de-DE" sz="2400" smtClean="0">
                <a:solidFill>
                  <a:srgbClr val="C00000"/>
                </a:solidFill>
              </a:rPr>
              <a:t>4217 eingeschriebenen</a:t>
            </a:r>
          </a:p>
          <a:p>
            <a:pPr algn="ctr"/>
            <a:r>
              <a:rPr lang="de-DE" sz="2400" smtClean="0">
                <a:solidFill>
                  <a:srgbClr val="C00000"/>
                </a:solidFill>
              </a:rPr>
              <a:t>Sendungen </a:t>
            </a:r>
          </a:p>
          <a:p>
            <a:pPr algn="ctr"/>
            <a:r>
              <a:rPr lang="de-DE" sz="2400" smtClean="0">
                <a:solidFill>
                  <a:srgbClr val="C00000"/>
                </a:solidFill>
              </a:rPr>
              <a:t>wurden</a:t>
            </a:r>
          </a:p>
          <a:p>
            <a:pPr algn="ctr"/>
            <a:r>
              <a:rPr lang="de-DE" sz="2400" smtClean="0">
                <a:solidFill>
                  <a:srgbClr val="C00000"/>
                </a:solidFill>
              </a:rPr>
              <a:t>Befördert.</a:t>
            </a:r>
            <a:endParaRPr lang="de-DE" sz="2400">
              <a:solidFill>
                <a:srgbClr val="C0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851920" y="1196752"/>
            <a:ext cx="1512168" cy="86409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83</a:t>
            </a:fld>
            <a:endParaRPr lang="de-CH"/>
          </a:p>
        </p:txBody>
      </p:sp>
      <p:pic>
        <p:nvPicPr>
          <p:cNvPr id="3" name="Grafik 2" descr="_100002.JPG"/>
          <p:cNvPicPr>
            <a:picLocks noChangeAspect="1"/>
          </p:cNvPicPr>
          <p:nvPr/>
        </p:nvPicPr>
        <p:blipFill>
          <a:blip r:embed="rId2" cstate="print"/>
          <a:srcRect t="3583" r="2714" b="5184"/>
          <a:stretch>
            <a:fillRect/>
          </a:stretch>
        </p:blipFill>
        <p:spPr>
          <a:xfrm>
            <a:off x="1259632" y="2065582"/>
            <a:ext cx="6480720" cy="4603778"/>
          </a:xfrm>
          <a:prstGeom prst="rect">
            <a:avLst/>
          </a:prstGeom>
        </p:spPr>
      </p:pic>
      <p:pic>
        <p:nvPicPr>
          <p:cNvPr id="4" name="Grafik 3" descr="_110003.JPG"/>
          <p:cNvPicPr>
            <a:picLocks noChangeAspect="1"/>
          </p:cNvPicPr>
          <p:nvPr/>
        </p:nvPicPr>
        <p:blipFill>
          <a:blip r:embed="rId3" cstate="print"/>
          <a:srcRect l="37875" t="35595" r="41513" b="37195"/>
          <a:stretch>
            <a:fillRect/>
          </a:stretch>
        </p:blipFill>
        <p:spPr>
          <a:xfrm rot="10800000">
            <a:off x="6516216" y="2060848"/>
            <a:ext cx="1224136" cy="12241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Grafik 5" descr="_120003.JPG"/>
          <p:cNvPicPr>
            <a:picLocks noChangeAspect="1"/>
          </p:cNvPicPr>
          <p:nvPr/>
        </p:nvPicPr>
        <p:blipFill>
          <a:blip r:embed="rId4" cstate="print"/>
          <a:srcRect t="9992" r="1991" b="5991"/>
          <a:stretch>
            <a:fillRect/>
          </a:stretch>
        </p:blipFill>
        <p:spPr>
          <a:xfrm>
            <a:off x="179512" y="188640"/>
            <a:ext cx="4200042" cy="1800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88024" y="0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Da es in München kein</a:t>
            </a:r>
          </a:p>
          <a:p>
            <a:pPr algn="ctr"/>
            <a:r>
              <a:rPr lang="de-DE" sz="2400" dirty="0" smtClean="0"/>
              <a:t>Stempel gibt für Umschläge</a:t>
            </a:r>
          </a:p>
          <a:p>
            <a:pPr algn="ctr"/>
            <a:r>
              <a:rPr lang="de-DE" sz="2400" dirty="0" smtClean="0"/>
              <a:t>ohne Inhalt greift man</a:t>
            </a:r>
          </a:p>
          <a:p>
            <a:pPr algn="ctr"/>
            <a:r>
              <a:rPr lang="de-DE" sz="2400" dirty="0" smtClean="0"/>
              <a:t>zu Hinweiszettel mit</a:t>
            </a:r>
          </a:p>
          <a:p>
            <a:pPr algn="ctr"/>
            <a:r>
              <a:rPr lang="de-DE" sz="2400" dirty="0" smtClean="0">
                <a:solidFill>
                  <a:srgbClr val="C00000"/>
                </a:solidFill>
              </a:rPr>
              <a:t>Handschriftlichen Ergänzungen. </a:t>
            </a:r>
            <a:endParaRPr lang="de-DE" sz="2400" dirty="0">
              <a:solidFill>
                <a:srgbClr val="C0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419872" y="1772816"/>
            <a:ext cx="1296144" cy="7200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84</a:t>
            </a:fld>
            <a:endParaRPr lang="de-CH" dirty="0"/>
          </a:p>
        </p:txBody>
      </p:sp>
      <p:pic>
        <p:nvPicPr>
          <p:cNvPr id="3" name="Grafik 2" descr="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357554" y="214290"/>
            <a:ext cx="5572132" cy="4003265"/>
          </a:xfrm>
          <a:prstGeom prst="rect">
            <a:avLst/>
          </a:prstGeom>
        </p:spPr>
      </p:pic>
      <p:pic>
        <p:nvPicPr>
          <p:cNvPr id="4" name="Grafik 3" descr="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500306"/>
            <a:ext cx="5659762" cy="40662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7158" y="692696"/>
            <a:ext cx="284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Brief. nach Konstanz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 21. April 1941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43636" y="4357694"/>
            <a:ext cx="2744662" cy="132343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Prüfstempel. </a:t>
            </a:r>
          </a:p>
          <a:p>
            <a:pPr algn="just"/>
            <a:r>
              <a:rPr lang="de-CH" sz="2000" dirty="0" smtClean="0">
                <a:latin typeface="Arial" pitchFamily="34" charset="0"/>
                <a:cs typeface="Arial" pitchFamily="34" charset="0"/>
              </a:rPr>
              <a:t> ABP Frankfurt/M  mit 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defekt:  „</a:t>
            </a:r>
            <a:r>
              <a:rPr lang="de-CH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“  fehlt.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kommt im April 41 vor.</a:t>
            </a:r>
            <a:endParaRPr lang="de-CH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rot="5400000" flipH="1" flipV="1">
            <a:off x="7072330" y="4214818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7" idx="0"/>
          </p:cNvCxnSpPr>
          <p:nvPr/>
        </p:nvCxnSpPr>
        <p:spPr>
          <a:xfrm flipH="1" flipV="1">
            <a:off x="6948264" y="2924944"/>
            <a:ext cx="567703" cy="1432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ern mit 4 Zacken 9"/>
          <p:cNvSpPr/>
          <p:nvPr/>
        </p:nvSpPr>
        <p:spPr>
          <a:xfrm>
            <a:off x="8676456" y="6525344"/>
            <a:ext cx="72008" cy="50304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85</a:t>
            </a:fld>
            <a:endParaRPr lang="de-CH"/>
          </a:p>
        </p:txBody>
      </p:sp>
      <p:pic>
        <p:nvPicPr>
          <p:cNvPr id="3" name="Grafik 2" descr="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357554" y="214290"/>
            <a:ext cx="5572132" cy="4003265"/>
          </a:xfrm>
          <a:prstGeom prst="rect">
            <a:avLst/>
          </a:prstGeom>
        </p:spPr>
      </p:pic>
      <p:pic>
        <p:nvPicPr>
          <p:cNvPr id="4" name="Grafik 3" descr="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500306"/>
            <a:ext cx="5659762" cy="406622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377369"/>
            <a:ext cx="3347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Grüner Zettel </a:t>
            </a:r>
          </a:p>
          <a:p>
            <a:pPr algn="ctr"/>
            <a:endParaRPr lang="de-CH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de-CH" sz="20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de-CH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der Zollstelle vorzuführen !</a:t>
            </a:r>
            <a:r>
              <a:rPr lang="de-CH" sz="2000" dirty="0" smtClean="0">
                <a:latin typeface="Arial" pitchFamily="34" charset="0"/>
                <a:cs typeface="Arial" pitchFamily="34" charset="0"/>
              </a:rPr>
              <a:t>“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mit</a:t>
            </a:r>
          </a:p>
          <a:p>
            <a:pPr algn="ctr"/>
            <a:r>
              <a:rPr lang="de-CH" sz="2000" dirty="0" smtClean="0">
                <a:latin typeface="Arial" pitchFamily="34" charset="0"/>
                <a:cs typeface="Arial" pitchFamily="34" charset="0"/>
              </a:rPr>
              <a:t>privater Bemerkung</a:t>
            </a:r>
            <a:endParaRPr lang="de-CH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11560" y="2924944"/>
            <a:ext cx="1080120" cy="158417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86</a:t>
            </a:fld>
            <a:endParaRPr lang="de-CH"/>
          </a:p>
        </p:txBody>
      </p:sp>
      <p:pic>
        <p:nvPicPr>
          <p:cNvPr id="3" name="Grafik 2" descr="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391" y="836504"/>
            <a:ext cx="5173469" cy="635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285720" y="21429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Eil Brief aus Berlin, direkt eingeliefert, geprüft bei der Schnellbriefprüfstelle, erkennbar am Poststempel Frankfurt/M.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ZOA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5857884" y="3143248"/>
            <a:ext cx="154276" cy="9338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ern mit 4 Zacken 6"/>
          <p:cNvSpPr/>
          <p:nvPr/>
        </p:nvSpPr>
        <p:spPr>
          <a:xfrm>
            <a:off x="8676456" y="6525344"/>
            <a:ext cx="45719" cy="50304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87</a:t>
            </a:fld>
            <a:endParaRPr lang="de-CH"/>
          </a:p>
        </p:txBody>
      </p:sp>
      <p:pic>
        <p:nvPicPr>
          <p:cNvPr id="3" name="Grafik 2" descr="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391" y="836504"/>
            <a:ext cx="5173469" cy="635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285720" y="21429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Eil Brief aus Berlin, direkt eingeliefert, geprüft bei der Schnellbriefprüfstelle, erkennbar am Poststempel Frankfurt/M.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ZOA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43768" y="2143116"/>
            <a:ext cx="2000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Hier hat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Prüfer  201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vergessen, den Zettel von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Nummerierung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abzunehmen.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1331640" y="4365104"/>
            <a:ext cx="180020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tern mit 4 Zacken 7"/>
          <p:cNvSpPr/>
          <p:nvPr/>
        </p:nvSpPr>
        <p:spPr>
          <a:xfrm>
            <a:off x="8676456" y="6525344"/>
            <a:ext cx="72008" cy="50304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88</a:t>
            </a:fld>
            <a:endParaRPr lang="de-CH"/>
          </a:p>
        </p:txBody>
      </p:sp>
      <p:pic>
        <p:nvPicPr>
          <p:cNvPr id="3" name="Grafik 2" descr="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391" y="836504"/>
            <a:ext cx="5173469" cy="635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285720" y="21429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Eil Brief aus Berlin, direkt eingeliefert, geprüft bei der Schnellbriefprüfstelle, erkennbar am Poststempel Frankfurt/M. 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ZOA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43768" y="2143116"/>
            <a:ext cx="2000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Hier hat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Prüfer  201 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vergessen, den Zettel von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Nummerierung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abzunehmen.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 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86644" y="4929198"/>
            <a:ext cx="164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Das </a:t>
            </a:r>
            <a:r>
              <a:rPr lang="de-CH" sz="2000" b="1" smtClean="0">
                <a:latin typeface="Arial" pitchFamily="34" charset="0"/>
                <a:cs typeface="Arial" pitchFamily="34" charset="0"/>
              </a:rPr>
              <a:t>ist noch</a:t>
            </a:r>
          </a:p>
          <a:p>
            <a:pPr algn="ctr"/>
            <a:r>
              <a:rPr lang="de-CH" sz="2000" b="1" smtClean="0">
                <a:latin typeface="Arial" pitchFamily="34" charset="0"/>
                <a:cs typeface="Arial" pitchFamily="34" charset="0"/>
              </a:rPr>
              <a:t>die original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Stecknadel.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71800" y="58679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Von Berlin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611560" y="5445224"/>
            <a:ext cx="6768752" cy="720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2195736" y="6021288"/>
            <a:ext cx="72008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89</a:t>
            </a:fld>
            <a:endParaRPr lang="de-CH"/>
          </a:p>
        </p:txBody>
      </p:sp>
      <p:pic>
        <p:nvPicPr>
          <p:cNvPr id="4" name="Grafik 3" descr="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5795772" cy="41376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85720" y="0"/>
            <a:ext cx="8858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Hier hatte der Prüfer viel zu tun. Man sieht noch Teil-                           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         Markierungen, um 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         unerwünschte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         Informationen 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       heraus zu schneiden. </a:t>
            </a:r>
          </a:p>
          <a:p>
            <a:pPr algn="ctr"/>
            <a:r>
              <a:rPr lang="de-CH" sz="2400" smtClean="0">
                <a:latin typeface="Arial" pitchFamily="34" charset="0"/>
                <a:cs typeface="Arial" pitchFamily="34" charset="0"/>
              </a:rPr>
              <a:t>                                                                  </a:t>
            </a:r>
            <a:endParaRPr lang="de-CH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 descr="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000240"/>
            <a:ext cx="3291834" cy="4655688"/>
          </a:xfrm>
          <a:prstGeom prst="rect">
            <a:avLst/>
          </a:prstGeom>
        </p:spPr>
      </p:pic>
      <p:pic>
        <p:nvPicPr>
          <p:cNvPr id="11" name="Grafik 10" descr="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2000240"/>
            <a:ext cx="3214678" cy="4546566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 rot="16200000" flipH="1">
            <a:off x="5179223" y="4679165"/>
            <a:ext cx="142876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7893867" y="3750471"/>
            <a:ext cx="7143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rot="5400000">
            <a:off x="8215338" y="2428868"/>
            <a:ext cx="14287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ern mit 4 Zacken 11"/>
          <p:cNvSpPr/>
          <p:nvPr/>
        </p:nvSpPr>
        <p:spPr>
          <a:xfrm flipV="1">
            <a:off x="8748464" y="6525344"/>
            <a:ext cx="45719" cy="45719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3" name="Grafik 2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568688"/>
            <a:ext cx="8256546" cy="17964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14414" y="190381"/>
            <a:ext cx="671517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Der Anfang der Zensur.</a:t>
            </a:r>
            <a:endParaRPr lang="de-CH" sz="3600" b="1" dirty="0">
              <a:ln w="18415" cmpd="sng">
                <a:solidFill>
                  <a:srgbClr val="FFFFFF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50131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>
                <a:latin typeface="Arial" pitchFamily="34" charset="0"/>
                <a:cs typeface="Arial" pitchFamily="34" charset="0"/>
              </a:rPr>
              <a:t>Anfangs ohne Stempel.</a:t>
            </a:r>
            <a:endParaRPr lang="de-CH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51720" y="146562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/>
              <a:t>Ab September 1939 in </a:t>
            </a:r>
            <a:r>
              <a:rPr lang="de-CH" sz="2800" b="1" dirty="0" smtClean="0"/>
              <a:t>Berlin</a:t>
            </a:r>
            <a:r>
              <a:rPr lang="de-CH" sz="2800" dirty="0" smtClean="0"/>
              <a:t>.</a:t>
            </a:r>
            <a:endParaRPr lang="de-CH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90</a:t>
            </a:fld>
            <a:endParaRPr lang="de-CH"/>
          </a:p>
        </p:txBody>
      </p:sp>
      <p:pic>
        <p:nvPicPr>
          <p:cNvPr id="10" name="Grafik 9" descr="71.JPG"/>
          <p:cNvPicPr>
            <a:picLocks noChangeAspect="1"/>
          </p:cNvPicPr>
          <p:nvPr/>
        </p:nvPicPr>
        <p:blipFill>
          <a:blip r:embed="rId3" cstate="print"/>
          <a:srcRect l="71633" t="47702" b="32191"/>
          <a:stretch>
            <a:fillRect/>
          </a:stretch>
        </p:blipFill>
        <p:spPr>
          <a:xfrm>
            <a:off x="251520" y="188640"/>
            <a:ext cx="3735240" cy="3744416"/>
          </a:xfrm>
          <a:prstGeom prst="rect">
            <a:avLst/>
          </a:prstGeom>
        </p:spPr>
      </p:pic>
      <p:pic>
        <p:nvPicPr>
          <p:cNvPr id="11" name="Grafik 10" descr="72.JPG"/>
          <p:cNvPicPr>
            <a:picLocks noChangeAspect="1"/>
          </p:cNvPicPr>
          <p:nvPr/>
        </p:nvPicPr>
        <p:blipFill>
          <a:blip r:embed="rId4" cstate="print"/>
          <a:srcRect l="62985" t="4501" b="82829"/>
          <a:stretch>
            <a:fillRect/>
          </a:stretch>
        </p:blipFill>
        <p:spPr>
          <a:xfrm>
            <a:off x="2051720" y="3933056"/>
            <a:ext cx="5503306" cy="2664296"/>
          </a:xfrm>
          <a:prstGeom prst="rect">
            <a:avLst/>
          </a:prstGeom>
        </p:spPr>
      </p:pic>
      <p:pic>
        <p:nvPicPr>
          <p:cNvPr id="12" name="Grafik 11" descr="72.JPG"/>
          <p:cNvPicPr>
            <a:picLocks noChangeAspect="1"/>
          </p:cNvPicPr>
          <p:nvPr/>
        </p:nvPicPr>
        <p:blipFill>
          <a:blip r:embed="rId4" cstate="print"/>
          <a:srcRect l="58239" t="30916" r="20781" b="55911"/>
          <a:stretch>
            <a:fillRect/>
          </a:stretch>
        </p:blipFill>
        <p:spPr>
          <a:xfrm>
            <a:off x="4070463" y="168814"/>
            <a:ext cx="4101937" cy="3642818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1547664" y="1628800"/>
            <a:ext cx="1152128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5004048" y="1700808"/>
            <a:ext cx="165618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3779912" y="4653136"/>
            <a:ext cx="108012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91</a:t>
            </a:fld>
            <a:endParaRPr lang="de-CH"/>
          </a:p>
        </p:txBody>
      </p:sp>
      <p:pic>
        <p:nvPicPr>
          <p:cNvPr id="3" name="Grafik 2" descr="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50" y="44624"/>
            <a:ext cx="8289970" cy="6316088"/>
          </a:xfrm>
          <a:prstGeom prst="rect">
            <a:avLst/>
          </a:prstGeom>
        </p:spPr>
      </p:pic>
      <p:pic>
        <p:nvPicPr>
          <p:cNvPr id="4" name="Grafik 3" descr="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3244" y="248444"/>
            <a:ext cx="2327148" cy="8763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Grafik 4" descr="e7.JPG"/>
          <p:cNvPicPr>
            <a:picLocks noChangeAspect="1"/>
          </p:cNvPicPr>
          <p:nvPr/>
        </p:nvPicPr>
        <p:blipFill>
          <a:blip r:embed="rId4" cstate="print"/>
          <a:srcRect l="2370" t="52501" r="74767" b="12490"/>
          <a:stretch>
            <a:fillRect/>
          </a:stretch>
        </p:blipFill>
        <p:spPr>
          <a:xfrm>
            <a:off x="6372200" y="2636912"/>
            <a:ext cx="1728192" cy="2016224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7" name="Gerade Verbindung mit Pfeil 6"/>
          <p:cNvCxnSpPr/>
          <p:nvPr/>
        </p:nvCxnSpPr>
        <p:spPr>
          <a:xfrm>
            <a:off x="2555776" y="836712"/>
            <a:ext cx="3960440" cy="230425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1131" y="5373216"/>
            <a:ext cx="7569301" cy="136815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92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642910" y="57148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smtClean="0">
                <a:latin typeface="Arial" pitchFamily="34" charset="0"/>
                <a:cs typeface="Arial" pitchFamily="34" charset="0"/>
              </a:rPr>
              <a:t>Jetzt die Philatelie und die Prüfer</a:t>
            </a:r>
            <a:r>
              <a:rPr lang="de-CH" sz="36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CH" sz="36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 descr="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71678"/>
            <a:ext cx="5764505" cy="4500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6215042" y="3071810"/>
            <a:ext cx="2928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Um den Empfänger  vom Strafporto zu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schonen,  setzte der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Prüfer den Stempel,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„ </a:t>
            </a:r>
            <a:r>
              <a:rPr lang="de-CH" sz="2000" b="1" i="1" smtClean="0">
                <a:latin typeface="Arial" pitchFamily="34" charset="0"/>
                <a:cs typeface="Arial" pitchFamily="34" charset="0"/>
              </a:rPr>
              <a:t>MARKE FEHLT.</a:t>
            </a:r>
          </a:p>
          <a:p>
            <a:pPr algn="ctr"/>
            <a:r>
              <a:rPr lang="de-CH" sz="2000" b="1" i="1" smtClean="0">
                <a:latin typeface="Arial" pitchFamily="34" charset="0"/>
                <a:cs typeface="Arial" pitchFamily="34" charset="0"/>
              </a:rPr>
              <a:t>   </a:t>
            </a:r>
            <a:r>
              <a:rPr lang="de-CH" sz="1600" b="1" i="1" smtClean="0">
                <a:latin typeface="Arial" pitchFamily="34" charset="0"/>
                <a:cs typeface="Arial" pitchFamily="34" charset="0"/>
              </a:rPr>
              <a:t>PRÜFSTELLE</a:t>
            </a:r>
            <a:r>
              <a:rPr lang="de-CH" sz="1600" i="1" smtClean="0">
                <a:latin typeface="Arial" pitchFamily="34" charset="0"/>
                <a:cs typeface="Arial" pitchFamily="34" charset="0"/>
              </a:rPr>
              <a:t>.</a:t>
            </a:r>
            <a:r>
              <a:rPr lang="de-CH" sz="1600" smtClean="0">
                <a:latin typeface="Arial" pitchFamily="34" charset="0"/>
                <a:cs typeface="Arial" pitchFamily="34" charset="0"/>
              </a:rPr>
              <a:t>“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ein.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93</a:t>
            </a:fld>
            <a:endParaRPr lang="de-CH"/>
          </a:p>
        </p:txBody>
      </p:sp>
      <p:pic>
        <p:nvPicPr>
          <p:cNvPr id="3" name="Grafik 2" descr="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771371"/>
            <a:ext cx="4218234" cy="2753822"/>
          </a:xfrm>
          <a:prstGeom prst="rect">
            <a:avLst/>
          </a:prstGeom>
        </p:spPr>
      </p:pic>
      <p:pic>
        <p:nvPicPr>
          <p:cNvPr id="4" name="Grafik 3" descr="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4344708" cy="2714644"/>
          </a:xfrm>
          <a:prstGeom prst="rect">
            <a:avLst/>
          </a:prstGeom>
        </p:spPr>
      </p:pic>
      <p:pic>
        <p:nvPicPr>
          <p:cNvPr id="5" name="Grafik 4" descr="81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28604"/>
            <a:ext cx="7559040" cy="33451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85984" y="-27384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 Sammler musste seine erhaltenen Briefmarken</a:t>
            </a:r>
          </a:p>
          <a:p>
            <a:pPr algn="just"/>
            <a:endParaRPr lang="de-CH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28860" y="642918"/>
            <a:ext cx="52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wieder zurück schicken, da er keine Bewilligung  hatte.</a:t>
            </a:r>
            <a:endParaRPr lang="de-CH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5796136" y="5733256"/>
            <a:ext cx="1440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sitionsrahmen 8"/>
          <p:cNvSpPr/>
          <p:nvPr/>
        </p:nvSpPr>
        <p:spPr>
          <a:xfrm>
            <a:off x="1259632" y="5157192"/>
            <a:ext cx="1152128" cy="216024"/>
          </a:xfrm>
          <a:prstGeom prst="frame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94</a:t>
            </a:fld>
            <a:endParaRPr lang="de-CH"/>
          </a:p>
        </p:txBody>
      </p:sp>
      <p:pic>
        <p:nvPicPr>
          <p:cNvPr id="4" name="Grafik 3" descr="20221.JPG"/>
          <p:cNvPicPr>
            <a:picLocks noChangeAspect="1"/>
          </p:cNvPicPr>
          <p:nvPr/>
        </p:nvPicPr>
        <p:blipFill>
          <a:blip r:embed="rId2" cstate="print"/>
          <a:srcRect l="1250" t="3624" r="4360" b="954"/>
          <a:stretch>
            <a:fillRect/>
          </a:stretch>
        </p:blipFill>
        <p:spPr>
          <a:xfrm>
            <a:off x="35496" y="2348880"/>
            <a:ext cx="5436096" cy="4464496"/>
          </a:xfrm>
          <a:prstGeom prst="rect">
            <a:avLst/>
          </a:prstGeom>
        </p:spPr>
      </p:pic>
      <p:pic>
        <p:nvPicPr>
          <p:cNvPr id="3" name="Grafik 2" descr="10015.JPG"/>
          <p:cNvPicPr>
            <a:picLocks noChangeAspect="1"/>
          </p:cNvPicPr>
          <p:nvPr/>
        </p:nvPicPr>
        <p:blipFill>
          <a:blip r:embed="rId3" cstate="print"/>
          <a:srcRect t="3828" r="4989"/>
          <a:stretch>
            <a:fillRect/>
          </a:stretch>
        </p:blipFill>
        <p:spPr>
          <a:xfrm>
            <a:off x="4031737" y="0"/>
            <a:ext cx="5076767" cy="41746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7544" y="4046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Bratislava  02.12.1940</a:t>
            </a:r>
          </a:p>
          <a:p>
            <a:pPr algn="ctr"/>
            <a:r>
              <a:rPr lang="de-CH" sz="2400" smtClean="0"/>
              <a:t>Nach</a:t>
            </a:r>
          </a:p>
          <a:p>
            <a:pPr algn="ctr"/>
            <a:r>
              <a:rPr lang="de-CH" sz="2400" smtClean="0"/>
              <a:t>Leipzig  07.12.1940</a:t>
            </a:r>
            <a:endParaRPr lang="de-CH" sz="2400"/>
          </a:p>
        </p:txBody>
      </p:sp>
      <p:sp>
        <p:nvSpPr>
          <p:cNvPr id="7" name="ZoneTexte 6"/>
          <p:cNvSpPr txBox="1"/>
          <p:nvPr/>
        </p:nvSpPr>
        <p:spPr>
          <a:xfrm>
            <a:off x="5724128" y="513802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/>
              <a:t>Einfuhr-Bewilligung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95</a:t>
            </a:fld>
            <a:endParaRPr lang="de-CH"/>
          </a:p>
        </p:txBody>
      </p:sp>
      <p:pic>
        <p:nvPicPr>
          <p:cNvPr id="3" name="Grafik 2" descr="Importe-exp timbres.JPG"/>
          <p:cNvPicPr>
            <a:picLocks noChangeAspect="1"/>
          </p:cNvPicPr>
          <p:nvPr/>
        </p:nvPicPr>
        <p:blipFill>
          <a:blip r:embed="rId2" cstate="print"/>
          <a:srcRect l="2370" t="3325" r="21422" b="3324"/>
          <a:stretch>
            <a:fillRect/>
          </a:stretch>
        </p:blipFill>
        <p:spPr>
          <a:xfrm>
            <a:off x="5652120" y="908720"/>
            <a:ext cx="3168352" cy="5544616"/>
          </a:xfrm>
          <a:prstGeom prst="rect">
            <a:avLst/>
          </a:prstGeom>
        </p:spPr>
      </p:pic>
      <p:pic>
        <p:nvPicPr>
          <p:cNvPr id="5" name="Grafik 4" descr="2.,0001.JPG"/>
          <p:cNvPicPr>
            <a:picLocks noChangeAspect="1"/>
          </p:cNvPicPr>
          <p:nvPr/>
        </p:nvPicPr>
        <p:blipFill>
          <a:blip r:embed="rId3" cstate="print"/>
          <a:srcRect l="11992" t="17994" r="7992" b="13993"/>
          <a:stretch>
            <a:fillRect/>
          </a:stretch>
        </p:blipFill>
        <p:spPr>
          <a:xfrm>
            <a:off x="251520" y="908720"/>
            <a:ext cx="5252348" cy="22322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31640" y="188640"/>
            <a:ext cx="655272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>
                <a:solidFill>
                  <a:srgbClr val="FFFF00"/>
                </a:solidFill>
              </a:rPr>
              <a:t>Einfuhr-Bewilligung für Briefmarken</a:t>
            </a:r>
            <a:endParaRPr lang="de-CH" sz="2400">
              <a:solidFill>
                <a:srgbClr val="FFFF00"/>
              </a:solidFill>
            </a:endParaRPr>
          </a:p>
        </p:txBody>
      </p:sp>
      <p:pic>
        <p:nvPicPr>
          <p:cNvPr id="7" name="Grafik 6" descr="Importe-exp timbres.JPG"/>
          <p:cNvPicPr>
            <a:picLocks noChangeAspect="1"/>
          </p:cNvPicPr>
          <p:nvPr/>
        </p:nvPicPr>
        <p:blipFill>
          <a:blip r:embed="rId4" cstate="print"/>
          <a:srcRect l="2370" t="19326" r="21422" b="59336"/>
          <a:stretch>
            <a:fillRect/>
          </a:stretch>
        </p:blipFill>
        <p:spPr>
          <a:xfrm>
            <a:off x="683568" y="4797152"/>
            <a:ext cx="4644516" cy="185780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9552" y="3429000"/>
            <a:ext cx="475252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Ohne Bewilligung ab</a:t>
            </a:r>
          </a:p>
          <a:p>
            <a:pPr algn="ctr"/>
            <a:r>
              <a:rPr lang="de-CH" sz="2400" smtClean="0"/>
              <a:t>dem 1.Juni 1940</a:t>
            </a:r>
          </a:p>
          <a:p>
            <a:pPr algn="ctr"/>
            <a:r>
              <a:rPr lang="de-CH" sz="2400" smtClean="0"/>
              <a:t>Verboten!</a:t>
            </a:r>
            <a:endParaRPr lang="de-CH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96</a:t>
            </a:fld>
            <a:endParaRPr lang="de-CH"/>
          </a:p>
        </p:txBody>
      </p:sp>
      <p:pic>
        <p:nvPicPr>
          <p:cNvPr id="3" name="Grafik 2" descr="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06"/>
            <a:ext cx="5867400" cy="4137660"/>
          </a:xfrm>
          <a:prstGeom prst="rect">
            <a:avLst/>
          </a:prstGeom>
        </p:spPr>
      </p:pic>
      <p:pic>
        <p:nvPicPr>
          <p:cNvPr id="4" name="Grafik 3" descr="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331665" y="1870296"/>
            <a:ext cx="5197825" cy="4141091"/>
          </a:xfrm>
          <a:prstGeom prst="rect">
            <a:avLst/>
          </a:prstGeom>
        </p:spPr>
      </p:pic>
      <p:pic>
        <p:nvPicPr>
          <p:cNvPr id="5" name="Grafik 4" descr="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5000635"/>
            <a:ext cx="2214578" cy="14763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7158" y="357166"/>
            <a:ext cx="83582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2400" smtClean="0">
                <a:latin typeface="Arial" pitchFamily="34" charset="0"/>
                <a:cs typeface="Arial" pitchFamily="34" charset="0"/>
              </a:rPr>
              <a:t>Hier geht es um Briefmarken. Der Prüfer notierte es auf die</a:t>
            </a:r>
          </a:p>
          <a:p>
            <a:r>
              <a:rPr lang="de-CH" sz="2400" smtClean="0">
                <a:latin typeface="Arial" pitchFamily="34" charset="0"/>
                <a:cs typeface="Arial" pitchFamily="34" charset="0"/>
              </a:rPr>
              <a:t>Einlage, „</a:t>
            </a:r>
            <a:r>
              <a:rPr lang="de-CH" sz="240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400" b="1" i="1" smtClean="0">
                <a:latin typeface="Arial" pitchFamily="34" charset="0"/>
                <a:cs typeface="Arial" pitchFamily="34" charset="0"/>
              </a:rPr>
              <a:t>+ 3 </a:t>
            </a:r>
            <a:r>
              <a:rPr lang="de-CH" sz="2400" b="1" i="1" err="1" smtClean="0">
                <a:latin typeface="Arial" pitchFamily="34" charset="0"/>
                <a:cs typeface="Arial" pitchFamily="34" charset="0"/>
              </a:rPr>
              <a:t>Bfm</a:t>
            </a:r>
            <a:r>
              <a:rPr lang="de-CH" sz="2400" b="1" i="1" smtClean="0">
                <a:latin typeface="Arial" pitchFamily="34" charset="0"/>
                <a:cs typeface="Arial" pitchFamily="34" charset="0"/>
              </a:rPr>
              <a:t>. i. </a:t>
            </a:r>
            <a:r>
              <a:rPr lang="de-CH" sz="2400" b="1" i="1" err="1" smtClean="0">
                <a:latin typeface="Arial" pitchFamily="34" charset="0"/>
                <a:cs typeface="Arial" pitchFamily="34" charset="0"/>
              </a:rPr>
              <a:t>Umschl</a:t>
            </a:r>
            <a:r>
              <a:rPr lang="de-CH" sz="2400" b="1" i="1" smtClean="0">
                <a:latin typeface="Arial" pitchFamily="34" charset="0"/>
                <a:cs typeface="Arial" pitchFamily="34" charset="0"/>
              </a:rPr>
              <a:t>.</a:t>
            </a:r>
            <a:r>
              <a:rPr lang="de-CH" sz="2400" b="1" smtClean="0">
                <a:latin typeface="Arial" pitchFamily="34" charset="0"/>
                <a:cs typeface="Arial" pitchFamily="34" charset="0"/>
              </a:rPr>
              <a:t>“</a:t>
            </a:r>
            <a:endParaRPr lang="de-CH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8596" y="1428736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Empfänger hatte wahrscheinlich eine Bewilligung?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4860032" y="1052736"/>
            <a:ext cx="1512168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6012160" y="5013176"/>
            <a:ext cx="1152128" cy="936104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97</a:t>
            </a:fld>
            <a:endParaRPr lang="de-CH"/>
          </a:p>
        </p:txBody>
      </p:sp>
      <p:pic>
        <p:nvPicPr>
          <p:cNvPr id="3" name="Grafik 2" descr="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5039868" cy="4137660"/>
          </a:xfrm>
          <a:prstGeom prst="rect">
            <a:avLst/>
          </a:prstGeom>
        </p:spPr>
      </p:pic>
      <p:pic>
        <p:nvPicPr>
          <p:cNvPr id="4" name="Grafik 3" descr="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928670"/>
            <a:ext cx="3383280" cy="2627376"/>
          </a:xfrm>
          <a:prstGeom prst="rect">
            <a:avLst/>
          </a:prstGeom>
        </p:spPr>
      </p:pic>
      <p:pic>
        <p:nvPicPr>
          <p:cNvPr id="5" name="Grafik 4" descr="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714752"/>
            <a:ext cx="3383280" cy="26273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4282" y="142852"/>
            <a:ext cx="86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smtClean="0">
                <a:latin typeface="Arial" pitchFamily="34" charset="0"/>
                <a:cs typeface="Arial" pitchFamily="34" charset="0"/>
              </a:rPr>
              <a:t>Einlagezettel der ABP München mit zwölf Gründen. Da keine</a:t>
            </a:r>
          </a:p>
          <a:p>
            <a:r>
              <a:rPr lang="de-CH" sz="2400" smtClean="0">
                <a:latin typeface="Arial" pitchFamily="34" charset="0"/>
                <a:cs typeface="Arial" pitchFamily="34" charset="0"/>
              </a:rPr>
              <a:t>Angaben über den Briefmarkentausch vorhanden waren, führte man einen Stempel ein.</a:t>
            </a:r>
          </a:p>
          <a:p>
            <a:endParaRPr lang="de-CH" sz="2400" smtClean="0">
              <a:latin typeface="Arial" pitchFamily="34" charset="0"/>
              <a:cs typeface="Arial" pitchFamily="34" charset="0"/>
            </a:endParaRPr>
          </a:p>
          <a:p>
            <a:endParaRPr lang="de-CH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4282" y="5500702"/>
            <a:ext cx="5143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Bf. von Budapest, Juni 1940, mit Stempeln über das Verbot der Einfuhr von Briefmarken.</a:t>
            </a:r>
          </a:p>
          <a:p>
            <a:pPr algn="ctr"/>
            <a:r>
              <a:rPr lang="de-CH" sz="2000" smtClean="0">
                <a:latin typeface="Arial" pitchFamily="34" charset="0"/>
                <a:cs typeface="Arial" pitchFamily="34" charset="0"/>
              </a:rPr>
              <a:t>Der ABP Wien. (zuständig für den Osten)</a:t>
            </a:r>
            <a:endParaRPr lang="de-CH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98</a:t>
            </a:fld>
            <a:endParaRPr lang="de-CH"/>
          </a:p>
        </p:txBody>
      </p:sp>
      <p:pic>
        <p:nvPicPr>
          <p:cNvPr id="4" name="Grafik 3" descr="_130002.JPG"/>
          <p:cNvPicPr>
            <a:picLocks noChangeAspect="1"/>
          </p:cNvPicPr>
          <p:nvPr/>
        </p:nvPicPr>
        <p:blipFill>
          <a:blip r:embed="rId2" cstate="print"/>
          <a:srcRect l="896" t="22486" r="4533" b="4977"/>
          <a:stretch>
            <a:fillRect/>
          </a:stretch>
        </p:blipFill>
        <p:spPr>
          <a:xfrm>
            <a:off x="3779912" y="3140968"/>
            <a:ext cx="5035594" cy="2664296"/>
          </a:xfrm>
          <a:prstGeom prst="rect">
            <a:avLst/>
          </a:prstGeom>
        </p:spPr>
      </p:pic>
      <p:pic>
        <p:nvPicPr>
          <p:cNvPr id="5" name="Grafik 4" descr="_130003.JPG"/>
          <p:cNvPicPr>
            <a:picLocks noChangeAspect="1"/>
          </p:cNvPicPr>
          <p:nvPr/>
        </p:nvPicPr>
        <p:blipFill>
          <a:blip r:embed="rId3" cstate="print"/>
          <a:srcRect l="6352" t="12481" r="26357" b="44997"/>
          <a:stretch>
            <a:fillRect/>
          </a:stretch>
        </p:blipFill>
        <p:spPr>
          <a:xfrm>
            <a:off x="323527" y="260648"/>
            <a:ext cx="5015145" cy="23042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404664"/>
            <a:ext cx="302433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/>
              <a:t>Zettel  zum</a:t>
            </a:r>
          </a:p>
          <a:p>
            <a:pPr algn="ctr"/>
            <a:r>
              <a:rPr lang="de-DE" sz="3200" smtClean="0"/>
              <a:t> Briefmarken</a:t>
            </a:r>
          </a:p>
          <a:p>
            <a:pPr algn="ctr"/>
            <a:r>
              <a:rPr lang="de-DE" sz="3200" smtClean="0"/>
              <a:t>Versand</a:t>
            </a:r>
          </a:p>
          <a:p>
            <a:pPr algn="ctr"/>
            <a:endParaRPr lang="de-DE" sz="240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4005064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mtClean="0"/>
              <a:t>Versand unerwünscht beziehungsweise </a:t>
            </a:r>
          </a:p>
          <a:p>
            <a:pPr algn="ctr"/>
            <a:r>
              <a:rPr lang="de-DE" sz="3200" b="1" smtClean="0"/>
              <a:t>verboten</a:t>
            </a:r>
            <a:endParaRPr lang="de-DE" sz="3200" b="1"/>
          </a:p>
        </p:txBody>
      </p:sp>
      <p:sp>
        <p:nvSpPr>
          <p:cNvPr id="8" name="Textfeld 7"/>
          <p:cNvSpPr txBox="1"/>
          <p:nvPr/>
        </p:nvSpPr>
        <p:spPr>
          <a:xfrm>
            <a:off x="251520" y="2636912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/>
              <a:t>ABP e : Frankfurt/M</a:t>
            </a:r>
            <a:endParaRPr lang="de-DE" sz="2400"/>
          </a:p>
        </p:txBody>
      </p:sp>
      <p:sp>
        <p:nvSpPr>
          <p:cNvPr id="9" name="Textfeld 8"/>
          <p:cNvSpPr txBox="1"/>
          <p:nvPr/>
        </p:nvSpPr>
        <p:spPr>
          <a:xfrm>
            <a:off x="4860032" y="5877272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/>
              <a:t>ABP g : Wien</a:t>
            </a:r>
            <a:endParaRPr lang="de-DE" sz="240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1115616" y="1484784"/>
            <a:ext cx="648072" cy="108012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6156176" y="4293096"/>
            <a:ext cx="648072" cy="108012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AED30-5B19-4C5D-825E-502749285AB6}" type="slidenum">
              <a:rPr lang="de-CH" smtClean="0"/>
              <a:pPr/>
              <a:t>99</a:t>
            </a:fld>
            <a:endParaRPr lang="de-CH"/>
          </a:p>
        </p:txBody>
      </p:sp>
      <p:pic>
        <p:nvPicPr>
          <p:cNvPr id="3" name="Grafik 2" descr="2° cachets Postal.jpg"/>
          <p:cNvPicPr>
            <a:picLocks noChangeAspect="1"/>
          </p:cNvPicPr>
          <p:nvPr/>
        </p:nvPicPr>
        <p:blipFill>
          <a:blip r:embed="rId2" cstate="print"/>
          <a:srcRect t="26501" b="2100"/>
          <a:stretch>
            <a:fillRect/>
          </a:stretch>
        </p:blipFill>
        <p:spPr>
          <a:xfrm>
            <a:off x="179512" y="1700808"/>
            <a:ext cx="5927457" cy="5157192"/>
          </a:xfrm>
          <a:prstGeom prst="rect">
            <a:avLst/>
          </a:prstGeom>
        </p:spPr>
      </p:pic>
      <p:pic>
        <p:nvPicPr>
          <p:cNvPr id="5" name="Grafik 4" descr="_1,,.JPG"/>
          <p:cNvPicPr>
            <a:picLocks noChangeAspect="1"/>
          </p:cNvPicPr>
          <p:nvPr/>
        </p:nvPicPr>
        <p:blipFill>
          <a:blip r:embed="rId3" cstate="print"/>
          <a:srcRect l="4989" t="6637" r="3738" b="6637"/>
          <a:stretch>
            <a:fillRect/>
          </a:stretch>
        </p:blipFill>
        <p:spPr>
          <a:xfrm>
            <a:off x="3563888" y="260648"/>
            <a:ext cx="5508104" cy="3923582"/>
          </a:xfrm>
          <a:prstGeom prst="rect">
            <a:avLst/>
          </a:prstGeom>
        </p:spPr>
      </p:pic>
      <p:pic>
        <p:nvPicPr>
          <p:cNvPr id="6" name="Grafik 5" descr="2° cachets Postal.jpg"/>
          <p:cNvPicPr>
            <a:picLocks noChangeAspect="1"/>
          </p:cNvPicPr>
          <p:nvPr/>
        </p:nvPicPr>
        <p:blipFill>
          <a:blip r:embed="rId4" cstate="print"/>
          <a:srcRect t="2751" r="1379" b="79400"/>
          <a:stretch>
            <a:fillRect/>
          </a:stretch>
        </p:blipFill>
        <p:spPr>
          <a:xfrm>
            <a:off x="179512" y="116632"/>
            <a:ext cx="5550244" cy="122413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V="1">
            <a:off x="3203848" y="3645024"/>
            <a:ext cx="1008112" cy="432048"/>
          </a:xfrm>
          <a:prstGeom prst="straightConnector1">
            <a:avLst/>
          </a:prstGeom>
          <a:ln w="5715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156176" y="514790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smtClean="0"/>
              <a:t>Ab 10. September 1943</a:t>
            </a:r>
            <a:endParaRPr lang="de-CH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</TotalTime>
  <Words>3124</Words>
  <Application>Microsoft Office PowerPoint</Application>
  <PresentationFormat>Affichage à l'écran (4:3)</PresentationFormat>
  <Paragraphs>752</Paragraphs>
  <Slides>114</Slides>
  <Notes>68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114</vt:i4>
      </vt:variant>
    </vt:vector>
  </HeadingPairs>
  <TitlesOfParts>
    <vt:vector size="115" baseType="lpstr">
      <vt:lpstr>Thème Office</vt:lpstr>
      <vt:lpstr>Die Arbeit der Prüfer bei den Auslandsbriefprüfstellen (ABP) im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Arbeit von den Zensoren</dc:title>
  <dc:creator>SJR</dc:creator>
  <cp:lastModifiedBy>Jean</cp:lastModifiedBy>
  <cp:revision>1650</cp:revision>
  <dcterms:created xsi:type="dcterms:W3CDTF">2010-05-19T09:52:40Z</dcterms:created>
  <dcterms:modified xsi:type="dcterms:W3CDTF">2022-11-08T11:38:47Z</dcterms:modified>
</cp:coreProperties>
</file>