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103" d="100"/>
          <a:sy n="103" d="100"/>
        </p:scale>
        <p:origin x="96" y="3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37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ub Adrian CHBS" userId="b7823446-6ea2-4a9d-bf2a-f33097c53733" providerId="ADAL" clId="{09B143CA-184C-48BD-AD9E-42692F833757}"/>
    <pc:docChg chg="undo custSel modSld modNotesMaster">
      <pc:chgData name="Schaub Adrian CHBS" userId="b7823446-6ea2-4a9d-bf2a-f33097c53733" providerId="ADAL" clId="{09B143CA-184C-48BD-AD9E-42692F833757}" dt="2022-02-11T08:44:12.864" v="2834"/>
      <pc:docMkLst>
        <pc:docMk/>
      </pc:docMkLst>
      <pc:sldChg chg="modNotes">
        <pc:chgData name="Schaub Adrian CHBS" userId="b7823446-6ea2-4a9d-bf2a-f33097c53733" providerId="ADAL" clId="{09B143CA-184C-48BD-AD9E-42692F833757}" dt="2022-02-11T08:17:42.414" v="1566" actId="20577"/>
        <pc:sldMkLst>
          <pc:docMk/>
          <pc:sldMk cId="344306730" sldId="256"/>
        </pc:sldMkLst>
      </pc:sldChg>
      <pc:sldChg chg="modNotes">
        <pc:chgData name="Schaub Adrian CHBS" userId="b7823446-6ea2-4a9d-bf2a-f33097c53733" providerId="ADAL" clId="{09B143CA-184C-48BD-AD9E-42692F833757}" dt="2022-02-11T08:09:04.139" v="1151" actId="20577"/>
        <pc:sldMkLst>
          <pc:docMk/>
          <pc:sldMk cId="280189846" sldId="257"/>
        </pc:sldMkLst>
      </pc:sldChg>
      <pc:sldChg chg="modNotes">
        <pc:chgData name="Schaub Adrian CHBS" userId="b7823446-6ea2-4a9d-bf2a-f33097c53733" providerId="ADAL" clId="{09B143CA-184C-48BD-AD9E-42692F833757}" dt="2022-02-11T08:10:07.671" v="1268" actId="20577"/>
        <pc:sldMkLst>
          <pc:docMk/>
          <pc:sldMk cId="3240091075" sldId="258"/>
        </pc:sldMkLst>
      </pc:sldChg>
      <pc:sldChg chg="modNotes">
        <pc:chgData name="Schaub Adrian CHBS" userId="b7823446-6ea2-4a9d-bf2a-f33097c53733" providerId="ADAL" clId="{09B143CA-184C-48BD-AD9E-42692F833757}" dt="2022-02-11T08:13:06.682" v="1438" actId="20577"/>
        <pc:sldMkLst>
          <pc:docMk/>
          <pc:sldMk cId="4179472099" sldId="259"/>
        </pc:sldMkLst>
      </pc:sldChg>
      <pc:sldChg chg="modNotes">
        <pc:chgData name="Schaub Adrian CHBS" userId="b7823446-6ea2-4a9d-bf2a-f33097c53733" providerId="ADAL" clId="{09B143CA-184C-48BD-AD9E-42692F833757}" dt="2022-02-11T08:44:12.864" v="2834"/>
        <pc:sldMkLst>
          <pc:docMk/>
          <pc:sldMk cId="876401651" sldId="260"/>
        </pc:sldMkLst>
      </pc:sldChg>
      <pc:sldChg chg="modNotes">
        <pc:chgData name="Schaub Adrian CHBS" userId="b7823446-6ea2-4a9d-bf2a-f33097c53733" providerId="ADAL" clId="{09B143CA-184C-48BD-AD9E-42692F833757}" dt="2022-02-11T08:17:54.895" v="1568" actId="20577"/>
        <pc:sldMkLst>
          <pc:docMk/>
          <pc:sldMk cId="633694959" sldId="261"/>
        </pc:sldMkLst>
      </pc:sldChg>
      <pc:sldChg chg="modNotes">
        <pc:chgData name="Schaub Adrian CHBS" userId="b7823446-6ea2-4a9d-bf2a-f33097c53733" providerId="ADAL" clId="{09B143CA-184C-48BD-AD9E-42692F833757}" dt="2022-02-11T08:18:36.569" v="1639" actId="20577"/>
        <pc:sldMkLst>
          <pc:docMk/>
          <pc:sldMk cId="2012010459" sldId="262"/>
        </pc:sldMkLst>
      </pc:sldChg>
      <pc:sldChg chg="modNotes">
        <pc:chgData name="Schaub Adrian CHBS" userId="b7823446-6ea2-4a9d-bf2a-f33097c53733" providerId="ADAL" clId="{09B143CA-184C-48BD-AD9E-42692F833757}" dt="2022-02-11T08:21:48.234" v="2108" actId="20577"/>
        <pc:sldMkLst>
          <pc:docMk/>
          <pc:sldMk cId="3485291552" sldId="263"/>
        </pc:sldMkLst>
      </pc:sldChg>
      <pc:sldChg chg="modNotes">
        <pc:chgData name="Schaub Adrian CHBS" userId="b7823446-6ea2-4a9d-bf2a-f33097c53733" providerId="ADAL" clId="{09B143CA-184C-48BD-AD9E-42692F833757}" dt="2022-02-11T08:27:23.137" v="2237" actId="6549"/>
        <pc:sldMkLst>
          <pc:docMk/>
          <pc:sldMk cId="1976006606" sldId="264"/>
        </pc:sldMkLst>
      </pc:sldChg>
      <pc:sldChg chg="modNotes">
        <pc:chgData name="Schaub Adrian CHBS" userId="b7823446-6ea2-4a9d-bf2a-f33097c53733" providerId="ADAL" clId="{09B143CA-184C-48BD-AD9E-42692F833757}" dt="2022-02-11T08:29:48.058" v="2351" actId="20577"/>
        <pc:sldMkLst>
          <pc:docMk/>
          <pc:sldMk cId="314545771" sldId="265"/>
        </pc:sldMkLst>
      </pc:sldChg>
      <pc:sldChg chg="modNotes">
        <pc:chgData name="Schaub Adrian CHBS" userId="b7823446-6ea2-4a9d-bf2a-f33097c53733" providerId="ADAL" clId="{09B143CA-184C-48BD-AD9E-42692F833757}" dt="2022-02-11T08:31:25.093" v="2384" actId="20577"/>
        <pc:sldMkLst>
          <pc:docMk/>
          <pc:sldMk cId="2173027291" sldId="266"/>
        </pc:sldMkLst>
      </pc:sldChg>
      <pc:sldChg chg="modNotes">
        <pc:chgData name="Schaub Adrian CHBS" userId="b7823446-6ea2-4a9d-bf2a-f33097c53733" providerId="ADAL" clId="{09B143CA-184C-48BD-AD9E-42692F833757}" dt="2022-02-11T08:35:13.992" v="2536" actId="6549"/>
        <pc:sldMkLst>
          <pc:docMk/>
          <pc:sldMk cId="1487133256" sldId="267"/>
        </pc:sldMkLst>
      </pc:sldChg>
      <pc:sldChg chg="modNotes">
        <pc:chgData name="Schaub Adrian CHBS" userId="b7823446-6ea2-4a9d-bf2a-f33097c53733" providerId="ADAL" clId="{09B143CA-184C-48BD-AD9E-42692F833757}" dt="2022-02-11T08:41:53.098" v="2833" actId="20577"/>
        <pc:sldMkLst>
          <pc:docMk/>
          <pc:sldMk cId="4284336986" sldId="268"/>
        </pc:sldMkLst>
      </pc:sldChg>
      <pc:sldChg chg="modNotes">
        <pc:chgData name="Schaub Adrian CHBS" userId="b7823446-6ea2-4a9d-bf2a-f33097c53733" providerId="ADAL" clId="{09B143CA-184C-48BD-AD9E-42692F833757}" dt="2022-02-11T08:39:38.803" v="2745" actId="6549"/>
        <pc:sldMkLst>
          <pc:docMk/>
          <pc:sldMk cId="433204786"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54" tIns="45377" rIns="90754" bIns="45377" rtlCol="0"/>
          <a:lstStyle>
            <a:lvl1pPr algn="l">
              <a:defRPr sz="1200"/>
            </a:lvl1pPr>
          </a:lstStyle>
          <a:p>
            <a:endParaRPr lang="en-US"/>
          </a:p>
        </p:txBody>
      </p:sp>
      <p:sp>
        <p:nvSpPr>
          <p:cNvPr id="3" name="Date Placeholder 2"/>
          <p:cNvSpPr>
            <a:spLocks noGrp="1"/>
          </p:cNvSpPr>
          <p:nvPr>
            <p:ph type="dt" idx="1"/>
          </p:nvPr>
        </p:nvSpPr>
        <p:spPr>
          <a:xfrm>
            <a:off x="3815375" y="0"/>
            <a:ext cx="2918830" cy="495029"/>
          </a:xfrm>
          <a:prstGeom prst="rect">
            <a:avLst/>
          </a:prstGeom>
        </p:spPr>
        <p:txBody>
          <a:bodyPr vert="horz" lIns="90754" tIns="45377" rIns="90754" bIns="45377" rtlCol="0"/>
          <a:lstStyle>
            <a:lvl1pPr algn="r">
              <a:defRPr sz="1200"/>
            </a:lvl1pPr>
          </a:lstStyle>
          <a:p>
            <a:fld id="{104904BD-97D9-41A4-95D3-4A68D887F252}" type="datetimeFigureOut">
              <a:rPr lang="en-US" smtClean="0"/>
              <a:t>2/23/2022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4" tIns="45377" rIns="90754" bIns="45377"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54" tIns="45377" rIns="90754" bIns="45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5"/>
            <a:ext cx="2918830" cy="495028"/>
          </a:xfrm>
          <a:prstGeom prst="rect">
            <a:avLst/>
          </a:prstGeom>
        </p:spPr>
        <p:txBody>
          <a:bodyPr vert="horz" lIns="90754" tIns="45377" rIns="90754" bIns="45377"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0" cy="495028"/>
          </a:xfrm>
          <a:prstGeom prst="rect">
            <a:avLst/>
          </a:prstGeom>
        </p:spPr>
        <p:txBody>
          <a:bodyPr vert="horz" lIns="90754" tIns="45377" rIns="90754" bIns="45377" rtlCol="0" anchor="b"/>
          <a:lstStyle>
            <a:lvl1pPr algn="r">
              <a:defRPr sz="1200"/>
            </a:lvl1pPr>
          </a:lstStyle>
          <a:p>
            <a:fld id="{5F9BD22A-BFED-4821-8148-E0EB4BDA64CA}" type="slidenum">
              <a:rPr lang="en-US" smtClean="0"/>
              <a:t>‹Nr.›</a:t>
            </a:fld>
            <a:endParaRPr lang="en-US"/>
          </a:p>
        </p:txBody>
      </p:sp>
    </p:spTree>
    <p:extLst>
      <p:ext uri="{BB962C8B-B14F-4D97-AF65-F5344CB8AC3E}">
        <p14:creationId xmlns:p14="http://schemas.microsoft.com/office/powerpoint/2010/main" val="348790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Adrian Schaub, bin auf Bruderholz aufgewachsen und wohne seit 20 Jahren wieder </a:t>
            </a:r>
            <a:r>
              <a:rPr lang="de-CH" dirty="0" smtClean="0"/>
              <a:t>hier. Vorstand NQV und schweizerischen </a:t>
            </a:r>
            <a:r>
              <a:rPr lang="de-CH" dirty="0" err="1" smtClean="0"/>
              <a:t>Philatelistenverein</a:t>
            </a:r>
            <a:endParaRPr lang="de-CH" dirty="0"/>
          </a:p>
          <a:p>
            <a:pPr marL="170164" indent="-170164">
              <a:buFontTx/>
              <a:buChar char="-"/>
            </a:pPr>
            <a:endParaRPr lang="de-CH" dirty="0"/>
          </a:p>
          <a:p>
            <a:pPr marL="170164" indent="-170164">
              <a:buFontTx/>
              <a:buChar char="-"/>
            </a:pPr>
            <a:r>
              <a:rPr lang="de-CH" dirty="0"/>
              <a:t>Schweizerdeutsch ok für alle?</a:t>
            </a:r>
          </a:p>
          <a:p>
            <a:pPr marL="170164" indent="-170164">
              <a:buFontTx/>
              <a:buChar char="-"/>
            </a:pPr>
            <a:endParaRPr lang="de-CH" dirty="0"/>
          </a:p>
          <a:p>
            <a:pPr marL="170164" indent="-170164">
              <a:buFontTx/>
              <a:buChar char="-"/>
            </a:pPr>
            <a:r>
              <a:rPr lang="de-CH" dirty="0" smtClean="0"/>
              <a:t>Freue </a:t>
            </a:r>
            <a:r>
              <a:rPr lang="de-CH" dirty="0"/>
              <a:t>mich heute euch anhand ein paar Exemplaren aus meiner Sammlung ein paar Geschichten erzählen zu </a:t>
            </a:r>
            <a:r>
              <a:rPr lang="de-CH" dirty="0" smtClean="0"/>
              <a:t>können. Fragen</a:t>
            </a:r>
            <a:r>
              <a:rPr lang="de-CH" dirty="0"/>
              <a:t>: einfach unterbrechen</a:t>
            </a:r>
          </a:p>
          <a:p>
            <a:pPr marL="170164" indent="-170164">
              <a:buFontTx/>
              <a:buChar char="-"/>
            </a:pPr>
            <a:endParaRPr lang="de-CH" dirty="0"/>
          </a:p>
          <a:p>
            <a:pPr marL="170164" indent="-170164">
              <a:buFontTx/>
              <a:buChar char="-"/>
            </a:pPr>
            <a:r>
              <a:rPr lang="de-CH" dirty="0"/>
              <a:t>Ausdrucke der Folien von Präsentation vorne – nach dem Vortrag oder per email </a:t>
            </a:r>
            <a:endParaRPr lang="de-CH" dirty="0" smtClean="0"/>
          </a:p>
          <a:p>
            <a:pPr marL="170164" indent="-170164">
              <a:buFontTx/>
              <a:buChar char="-"/>
            </a:pPr>
            <a:endParaRPr lang="de-CH" dirty="0"/>
          </a:p>
          <a:p>
            <a:pPr marL="170164" indent="-170164">
              <a:buFontTx/>
              <a:buChar char="-"/>
            </a:pPr>
            <a:r>
              <a:rPr lang="de-CH" dirty="0" smtClean="0"/>
              <a:t>Basler </a:t>
            </a:r>
            <a:r>
              <a:rPr lang="de-CH" dirty="0" err="1" smtClean="0"/>
              <a:t>Dybli</a:t>
            </a:r>
            <a:r>
              <a:rPr lang="de-CH" dirty="0" smtClean="0"/>
              <a:t>: Original 1. Juli 1845, Reliefdruck, erste dreifarbige Briefmarke der Welt, Melchior </a:t>
            </a:r>
            <a:r>
              <a:rPr lang="de-CH" dirty="0" err="1" smtClean="0"/>
              <a:t>Berri</a:t>
            </a:r>
            <a:r>
              <a:rPr lang="de-CH" dirty="0" smtClean="0"/>
              <a:t> basierend auf Motiv der Briefkästen die 1844 vorgeschlagen hatte</a:t>
            </a:r>
          </a:p>
          <a:p>
            <a:pPr marL="170164" indent="-170164">
              <a:buFontTx/>
              <a:buChar char="-"/>
            </a:pPr>
            <a:endParaRPr lang="de-CH" dirty="0"/>
          </a:p>
          <a:p>
            <a:pPr marL="170164" indent="-170164">
              <a:buFontTx/>
              <a:buChar char="-"/>
            </a:pPr>
            <a:r>
              <a:rPr lang="de-CH" dirty="0" smtClean="0"/>
              <a:t>Soldatenmarken = Vignette, da Militärpost portofrei. im ersten WK als Andenken, v.a. im 2. WK populär: Verkauf analog Kuchenverkauf für Matur: Geld für Truppenkasse. Zweck Unterstützung bedürftiger Kameraden, da damals noch keine </a:t>
            </a:r>
            <a:r>
              <a:rPr lang="de-CH" dirty="0" smtClean="0"/>
              <a:t>EO</a:t>
            </a:r>
          </a:p>
          <a:p>
            <a:endParaRPr lang="de-CH" dirty="0" smtClean="0"/>
          </a:p>
          <a:p>
            <a:pPr marL="170164" indent="-170164">
              <a:buFontTx/>
              <a:buChar char="-"/>
            </a:pPr>
            <a:r>
              <a:rPr lang="de-CH" dirty="0" smtClean="0"/>
              <a:t>Links Einzelmarke Grossvater, Aktivdienst, rechts Block: Unterschiede aufzeigen</a:t>
            </a: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a:t>
            </a:fld>
            <a:endParaRPr lang="en-US"/>
          </a:p>
        </p:txBody>
      </p:sp>
    </p:spTree>
    <p:extLst>
      <p:ext uri="{BB962C8B-B14F-4D97-AF65-F5344CB8AC3E}">
        <p14:creationId xmlns:p14="http://schemas.microsoft.com/office/powerpoint/2010/main" val="259719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Besonders bekannte Marken mit Aufschlägen sind in der Schweiz die Pro Juventute Marken</a:t>
            </a:r>
          </a:p>
          <a:p>
            <a:pPr marL="170164" indent="-170164">
              <a:buFontTx/>
              <a:buChar char="-"/>
            </a:pPr>
            <a:endParaRPr lang="de-CH" dirty="0"/>
          </a:p>
          <a:p>
            <a:pPr marL="170164" indent="-170164">
              <a:buFontTx/>
              <a:buChar char="-"/>
            </a:pPr>
            <a:r>
              <a:rPr lang="de-CH" dirty="0"/>
              <a:t>1912 die Stiftung </a:t>
            </a:r>
            <a:r>
              <a:rPr lang="de-CH" dirty="0" smtClean="0"/>
              <a:t>PJ </a:t>
            </a:r>
            <a:r>
              <a:rPr lang="de-CH" dirty="0"/>
              <a:t>gegründet. </a:t>
            </a:r>
            <a:r>
              <a:rPr lang="de-CH" dirty="0" smtClean="0"/>
              <a:t>Zweck: Bekämpfung Tuberkulose </a:t>
            </a:r>
            <a:r>
              <a:rPr lang="de-CH" dirty="0"/>
              <a:t>bei Kindern und Jugendlichen, später generell Projekte </a:t>
            </a:r>
            <a:r>
              <a:rPr lang="de-CH" dirty="0" smtClean="0"/>
              <a:t>für Kinder /Jugendlichen </a:t>
            </a:r>
            <a:r>
              <a:rPr lang="de-CH" dirty="0"/>
              <a:t>in Not. </a:t>
            </a:r>
            <a:r>
              <a:rPr lang="de-CH" dirty="0" smtClean="0"/>
              <a:t>Die </a:t>
            </a:r>
            <a:r>
              <a:rPr lang="de-CH" dirty="0"/>
              <a:t>schweizerische Post verausgabte ab 1913 </a:t>
            </a:r>
            <a:r>
              <a:rPr lang="de-CH" dirty="0" smtClean="0"/>
              <a:t>Marken </a:t>
            </a:r>
            <a:r>
              <a:rPr lang="de-CH" dirty="0"/>
              <a:t>mit </a:t>
            </a:r>
            <a:r>
              <a:rPr lang="de-CH" dirty="0" smtClean="0"/>
              <a:t>Zuschlag für PJ.  </a:t>
            </a:r>
            <a:endParaRPr lang="de-CH" dirty="0"/>
          </a:p>
          <a:p>
            <a:endParaRPr lang="de-CH" dirty="0"/>
          </a:p>
          <a:p>
            <a:pPr marL="170164" indent="-170164">
              <a:buFontTx/>
              <a:buChar char="-"/>
            </a:pPr>
            <a:r>
              <a:rPr lang="de-CH" dirty="0"/>
              <a:t>Glückwunschkarte Postamt Basel 9 um 10 Uhr am 11.12.1913 verschickt und mit den ersten Pro Juventute Marken frankiert, welche erst zehn Tage vorher in Umlauf kamen. </a:t>
            </a:r>
          </a:p>
          <a:p>
            <a:pPr marL="170164" indent="-170164">
              <a:buFontTx/>
              <a:buChar char="-"/>
            </a:pPr>
            <a:endParaRPr lang="de-CH" dirty="0"/>
          </a:p>
          <a:p>
            <a:pPr marL="170164" indent="-170164">
              <a:buFontTx/>
              <a:buChar char="-"/>
            </a:pPr>
            <a:r>
              <a:rPr lang="de-CH" dirty="0"/>
              <a:t>weitere Besonderheiten: Pro </a:t>
            </a:r>
            <a:r>
              <a:rPr lang="de-CH" dirty="0" err="1"/>
              <a:t>Juventute</a:t>
            </a:r>
            <a:r>
              <a:rPr lang="de-CH" dirty="0"/>
              <a:t> </a:t>
            </a:r>
            <a:r>
              <a:rPr lang="de-CH" dirty="0" smtClean="0"/>
              <a:t>Vorläufer: </a:t>
            </a:r>
            <a:r>
              <a:rPr lang="de-CH" dirty="0"/>
              <a:t>1912 von der Post herausgegeben, </a:t>
            </a:r>
            <a:r>
              <a:rPr lang="de-CH" dirty="0" smtClean="0"/>
              <a:t>ohne Frankaturwert, </a:t>
            </a:r>
            <a:r>
              <a:rPr lang="de-CH" dirty="0" err="1" smtClean="0"/>
              <a:t>dh</a:t>
            </a:r>
            <a:r>
              <a:rPr lang="de-CH" dirty="0" smtClean="0"/>
              <a:t> konnte </a:t>
            </a:r>
            <a:r>
              <a:rPr lang="de-CH" dirty="0"/>
              <a:t>nicht als Briefmarke verwendet werden. </a:t>
            </a:r>
            <a:r>
              <a:rPr lang="de-CH" dirty="0" smtClean="0"/>
              <a:t>10 </a:t>
            </a:r>
            <a:r>
              <a:rPr lang="de-CH" dirty="0"/>
              <a:t>Rappen kamen vollumfänglich der Pro Juventute zugute. </a:t>
            </a:r>
          </a:p>
          <a:p>
            <a:pPr marL="170164" indent="-170164">
              <a:buFontTx/>
              <a:buChar char="-"/>
            </a:pPr>
            <a:endParaRPr lang="de-CH" dirty="0"/>
          </a:p>
          <a:p>
            <a:pPr marL="170164" indent="-170164">
              <a:buFontTx/>
              <a:buChar char="-"/>
            </a:pPr>
            <a:r>
              <a:rPr lang="de-CH" dirty="0"/>
              <a:t>Nachportomarke: </a:t>
            </a:r>
            <a:r>
              <a:rPr lang="de-CH" dirty="0" smtClean="0"/>
              <a:t>nicht </a:t>
            </a:r>
            <a:r>
              <a:rPr lang="de-CH" dirty="0"/>
              <a:t>zum Frankieren von </a:t>
            </a:r>
            <a:r>
              <a:rPr lang="de-CH" dirty="0" smtClean="0"/>
              <a:t>Briefen, </a:t>
            </a:r>
            <a:r>
              <a:rPr lang="de-CH" dirty="0"/>
              <a:t>sondern </a:t>
            </a:r>
            <a:r>
              <a:rPr lang="de-CH" dirty="0" smtClean="0"/>
              <a:t>von </a:t>
            </a:r>
            <a:r>
              <a:rPr lang="de-CH" dirty="0"/>
              <a:t>der Post bei einem ungenügend frankierten Brief angebracht, um das vom Empfänger </a:t>
            </a:r>
            <a:r>
              <a:rPr lang="de-CH" dirty="0" smtClean="0"/>
              <a:t>bezahlte </a:t>
            </a:r>
            <a:r>
              <a:rPr lang="de-CH" dirty="0"/>
              <a:t>Strafporto zu quittieren. </a:t>
            </a:r>
            <a:endParaRPr lang="de-CH" dirty="0" smtClean="0"/>
          </a:p>
          <a:p>
            <a:pPr marL="170164" indent="-170164">
              <a:buFontTx/>
              <a:buChar char="-"/>
            </a:pPr>
            <a:endParaRPr lang="de-CH" dirty="0" smtClean="0"/>
          </a:p>
          <a:p>
            <a:pPr marL="170164" indent="-170164">
              <a:buFontTx/>
              <a:buChar char="-"/>
            </a:pPr>
            <a:r>
              <a:rPr lang="de-CH" dirty="0" smtClean="0"/>
              <a:t>Und </a:t>
            </a:r>
            <a:r>
              <a:rPr lang="de-CH" dirty="0"/>
              <a:t>warum </a:t>
            </a:r>
            <a:r>
              <a:rPr lang="de-CH" dirty="0" smtClean="0"/>
              <a:t>eingeschrieben?</a:t>
            </a:r>
            <a:endParaRPr lang="de-CH" dirty="0"/>
          </a:p>
          <a:p>
            <a:pPr marL="170164" indent="-170164">
              <a:buFontTx/>
              <a:buChar char="-"/>
            </a:pPr>
            <a:endParaRPr lang="de-CH" dirty="0"/>
          </a:p>
          <a:p>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10</a:t>
            </a:fld>
            <a:endParaRPr lang="en-US"/>
          </a:p>
        </p:txBody>
      </p:sp>
    </p:spTree>
    <p:extLst>
      <p:ext uri="{BB962C8B-B14F-4D97-AF65-F5344CB8AC3E}">
        <p14:creationId xmlns:p14="http://schemas.microsoft.com/office/powerpoint/2010/main" val="372241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Eines meiner Sammelgebiete sind Tote Briefmarkenländer: Gebiet, dass früher einmal Marken herausgegeben hat und heute nicht mehr tut (Bsp. Basel wo nach Gründung Bundesstaat 1848 keine Kantonalmarken mehr ausgegeben wurden)</a:t>
            </a:r>
          </a:p>
          <a:p>
            <a:pPr marL="170164" indent="-170164">
              <a:buFontTx/>
              <a:buChar char="-"/>
            </a:pPr>
            <a:endParaRPr lang="de-CH" dirty="0"/>
          </a:p>
          <a:p>
            <a:pPr marL="170164" indent="-170164">
              <a:buFontTx/>
              <a:buChar char="-"/>
            </a:pPr>
            <a:r>
              <a:rPr lang="de-CH" dirty="0"/>
              <a:t>Deutschland besonders spannend: Mitte des 19. Jahrhunderts ein halbes Dutzend Länder, welche eigene Briefmarken herausgaben. Manche nur während kurzer Zeit, andere über Jahrzehnte, ja gar während des Deutschen Kaiserreichs und über dessen Ende hinaus. </a:t>
            </a:r>
          </a:p>
          <a:p>
            <a:pPr marL="170164" indent="-170164">
              <a:buFontTx/>
              <a:buChar char="-"/>
            </a:pPr>
            <a:endParaRPr lang="de-CH" dirty="0"/>
          </a:p>
          <a:p>
            <a:pPr marL="170164" indent="-170164">
              <a:buFontTx/>
              <a:buChar char="-"/>
            </a:pPr>
            <a:r>
              <a:rPr lang="de-CH" dirty="0"/>
              <a:t>Kuriositäten: Gebiete, welche Marken in drei verschiedenen Währungen ausgaben oder Staaten, die in gewissen Katalogen als deutsches und in anderen als englisches Markengebiet geführt werden. Oder kreative Geschäftsleute welche  umfangreiche „Neudrucke“ alter Marken zu Souvenirzwecken herstellten</a:t>
            </a:r>
          </a:p>
          <a:p>
            <a:pPr marL="170164" indent="-170164">
              <a:buFontTx/>
              <a:buChar char="-"/>
            </a:pPr>
            <a:endParaRPr lang="de-CH" dirty="0"/>
          </a:p>
          <a:p>
            <a:pPr marL="170164" indent="-170164">
              <a:buFontTx/>
              <a:buChar char="-"/>
            </a:pPr>
            <a:r>
              <a:rPr lang="de-CH" dirty="0" smtClean="0"/>
              <a:t>Wiener </a:t>
            </a:r>
            <a:r>
              <a:rPr lang="de-CH" dirty="0"/>
              <a:t>Kongress: </a:t>
            </a:r>
            <a:r>
              <a:rPr lang="de-CH" dirty="0" smtClean="0"/>
              <a:t>Neuordnung Europas nach </a:t>
            </a:r>
            <a:r>
              <a:rPr lang="de-CH" dirty="0"/>
              <a:t>der Niederlage Napoleons gegen </a:t>
            </a:r>
            <a:r>
              <a:rPr lang="de-CH" dirty="0" smtClean="0"/>
              <a:t>Russland. Knacknuss Neuordnung </a:t>
            </a:r>
            <a:r>
              <a:rPr lang="de-CH" dirty="0"/>
              <a:t>Deutschlands. Das Heiligen Römischen Reich Deutscher Nation war unter dem Druck Napoleons 1806 untergegangen. </a:t>
            </a:r>
            <a:r>
              <a:rPr lang="de-CH" dirty="0" smtClean="0"/>
              <a:t>Gründung </a:t>
            </a:r>
            <a:r>
              <a:rPr lang="de-CH" dirty="0"/>
              <a:t>eines deutschen Nationalstaats kam für die anderen Mächte nicht in </a:t>
            </a:r>
            <a:r>
              <a:rPr lang="de-CH" dirty="0" smtClean="0"/>
              <a:t>Frage. Kompromiss: Deutsche </a:t>
            </a:r>
            <a:r>
              <a:rPr lang="de-CH" dirty="0"/>
              <a:t>Bund </a:t>
            </a:r>
            <a:r>
              <a:rPr lang="de-CH" dirty="0" smtClean="0"/>
              <a:t>-&gt; loser </a:t>
            </a:r>
            <a:r>
              <a:rPr lang="de-CH" dirty="0"/>
              <a:t>Zusammenschluss von 38 unabhängigen Staaten und Städten ohne gemeinsames Oberhaupt</a:t>
            </a: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11</a:t>
            </a:fld>
            <a:endParaRPr lang="en-US"/>
          </a:p>
        </p:txBody>
      </p:sp>
    </p:spTree>
    <p:extLst>
      <p:ext uri="{BB962C8B-B14F-4D97-AF65-F5344CB8AC3E}">
        <p14:creationId xmlns:p14="http://schemas.microsoft.com/office/powerpoint/2010/main" val="269324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Im deutschen Bund </a:t>
            </a:r>
            <a:r>
              <a:rPr lang="de-CH" dirty="0" smtClean="0"/>
              <a:t>gab es </a:t>
            </a:r>
            <a:r>
              <a:rPr lang="de-CH" dirty="0"/>
              <a:t>kein einheitlichen Postwesens. Deshalb gaben 16 verschiedene Gebiete ab 1849 eigene Briefmarken heraus («Altdeutsche Staaten» ). Habe drei stellvertretend herausgepflückt</a:t>
            </a:r>
          </a:p>
          <a:p>
            <a:pPr marL="170164" indent="-170164">
              <a:buFontTx/>
              <a:buChar char="-"/>
            </a:pPr>
            <a:endParaRPr lang="de-CH" dirty="0"/>
          </a:p>
          <a:p>
            <a:pPr marL="170164" indent="-170164">
              <a:buFontTx/>
              <a:buChar char="-"/>
            </a:pPr>
            <a:r>
              <a:rPr lang="de-CH" dirty="0"/>
              <a:t>Wer heute den Namen Thurn und Taxis hört, denkt wohl zunächst an die aus der Regenbogenpresse bekannte Fürstin Gloria oder </a:t>
            </a:r>
            <a:r>
              <a:rPr lang="de-CH" dirty="0" smtClean="0"/>
              <a:t>Brettspiel</a:t>
            </a:r>
            <a:r>
              <a:rPr lang="de-CH" dirty="0"/>
              <a:t>, in welchem man ein Postkutschennetz aufbauen muss </a:t>
            </a:r>
            <a:r>
              <a:rPr lang="de-CH" dirty="0" smtClean="0"/>
              <a:t>(</a:t>
            </a:r>
            <a:r>
              <a:rPr lang="de-CH" dirty="0" err="1" smtClean="0"/>
              <a:t>SdJ</a:t>
            </a:r>
            <a:r>
              <a:rPr lang="de-CH" dirty="0" smtClean="0"/>
              <a:t> 2006)</a:t>
            </a:r>
            <a:endParaRPr lang="de-CH" dirty="0"/>
          </a:p>
          <a:p>
            <a:pPr marL="170164" indent="-170164">
              <a:buFontTx/>
              <a:buChar char="-"/>
            </a:pPr>
            <a:endParaRPr lang="de-CH" dirty="0"/>
          </a:p>
          <a:p>
            <a:pPr marL="170164" indent="-170164">
              <a:buFontTx/>
              <a:buChar char="-"/>
            </a:pPr>
            <a:r>
              <a:rPr lang="de-CH" dirty="0"/>
              <a:t>Fürstenhaus </a:t>
            </a:r>
            <a:r>
              <a:rPr lang="de-CH" dirty="0" err="1" smtClean="0"/>
              <a:t>TuT</a:t>
            </a:r>
            <a:r>
              <a:rPr lang="de-CH" dirty="0" smtClean="0"/>
              <a:t> hatte </a:t>
            </a:r>
            <a:r>
              <a:rPr lang="de-CH" dirty="0"/>
              <a:t>jedoch </a:t>
            </a:r>
            <a:r>
              <a:rPr lang="de-CH" dirty="0" smtClean="0"/>
              <a:t>seit </a:t>
            </a:r>
            <a:r>
              <a:rPr lang="de-CH" dirty="0"/>
              <a:t>dem Mittelalter das Postmonopol für grosse Teile Mitteleuropas von Norddeutschland bis Spanien.  </a:t>
            </a:r>
            <a:r>
              <a:rPr lang="de-CH" dirty="0" smtClean="0"/>
              <a:t>Untergang </a:t>
            </a:r>
            <a:r>
              <a:rPr lang="de-CH" dirty="0"/>
              <a:t>des Heiligen </a:t>
            </a:r>
            <a:r>
              <a:rPr lang="de-CH" dirty="0" err="1" smtClean="0"/>
              <a:t>Röm</a:t>
            </a:r>
            <a:r>
              <a:rPr lang="de-CH" dirty="0" smtClean="0"/>
              <a:t> </a:t>
            </a:r>
            <a:r>
              <a:rPr lang="de-CH" dirty="0"/>
              <a:t>Reichs </a:t>
            </a:r>
            <a:r>
              <a:rPr lang="de-CH" dirty="0" smtClean="0"/>
              <a:t>Deut. Nat. (1806) </a:t>
            </a:r>
            <a:r>
              <a:rPr lang="de-CH" dirty="0"/>
              <a:t>endete das Monopol. Die Fürsten schlossen mit 19 deutschen Kleinstaaten Einzelverträge ab</a:t>
            </a:r>
          </a:p>
          <a:p>
            <a:pPr marL="170164" indent="-170164">
              <a:buFontTx/>
              <a:buChar char="-"/>
            </a:pPr>
            <a:endParaRPr lang="de-CH" dirty="0"/>
          </a:p>
          <a:p>
            <a:pPr marL="170164" indent="-170164">
              <a:buFontTx/>
              <a:buChar char="-"/>
            </a:pPr>
            <a:r>
              <a:rPr lang="de-CH" dirty="0"/>
              <a:t>Diese Staaten hatten </a:t>
            </a:r>
            <a:r>
              <a:rPr lang="de-CH" dirty="0" smtClean="0"/>
              <a:t>unterschiedliche </a:t>
            </a:r>
            <a:r>
              <a:rPr lang="de-CH" dirty="0"/>
              <a:t>Währungen und deshalb gab es die Thurn und Taxis Marken in den nördlichen Gebieten in Thalern (1 Thaler = 30 Silbergroschen) und im Süden in Gulden (1 Gulden = 60 Kreuzer)</a:t>
            </a:r>
          </a:p>
          <a:p>
            <a:pPr marL="170164" indent="-170164">
              <a:buFontTx/>
              <a:buChar char="-"/>
            </a:pPr>
            <a:endParaRPr lang="de-CH" dirty="0"/>
          </a:p>
          <a:p>
            <a:pPr marL="170164" indent="-170164">
              <a:buFontTx/>
              <a:buChar char="-"/>
            </a:pPr>
            <a:r>
              <a:rPr lang="de-CH" dirty="0"/>
              <a:t>Ende des </a:t>
            </a:r>
            <a:r>
              <a:rPr lang="de-CH" dirty="0" err="1"/>
              <a:t>TuT</a:t>
            </a:r>
            <a:r>
              <a:rPr lang="de-CH" dirty="0"/>
              <a:t> Postwesen nach über 350 Jahre erfolgreichen Jahren war das Ende des Deutschen Bundes im Jahre 1866. Preussische Postverwaltung übernahm die Postrechte gegen Bezahlung von stattlichen 3 Millionen Thalern</a:t>
            </a: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12</a:t>
            </a:fld>
            <a:endParaRPr lang="en-US"/>
          </a:p>
        </p:txBody>
      </p:sp>
    </p:spTree>
    <p:extLst>
      <p:ext uri="{BB962C8B-B14F-4D97-AF65-F5344CB8AC3E}">
        <p14:creationId xmlns:p14="http://schemas.microsoft.com/office/powerpoint/2010/main" val="335028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Grossherzog Karl von Baden war mit der Adoptivtochter Napoleons </a:t>
            </a:r>
            <a:r>
              <a:rPr lang="de-CH" dirty="0" smtClean="0"/>
              <a:t>-&gt; Baden </a:t>
            </a:r>
            <a:r>
              <a:rPr lang="de-CH" dirty="0"/>
              <a:t>gewann deshalb Ende des 18. Jahrhunderts </a:t>
            </a:r>
            <a:r>
              <a:rPr lang="de-CH" dirty="0" smtClean="0"/>
              <a:t>schnell </a:t>
            </a:r>
            <a:r>
              <a:rPr lang="de-CH" dirty="0"/>
              <a:t>an Grösse. </a:t>
            </a:r>
          </a:p>
          <a:p>
            <a:pPr marL="170164" indent="-170164">
              <a:buFontTx/>
              <a:buChar char="-"/>
            </a:pPr>
            <a:endParaRPr lang="de-CH" dirty="0"/>
          </a:p>
          <a:p>
            <a:pPr marL="170164" indent="-170164">
              <a:buFontTx/>
              <a:buChar char="-"/>
            </a:pPr>
            <a:r>
              <a:rPr lang="de-CH" dirty="0" smtClean="0"/>
              <a:t>ersten </a:t>
            </a:r>
            <a:r>
              <a:rPr lang="de-CH" dirty="0"/>
              <a:t>Briefmarken: 1851 </a:t>
            </a:r>
            <a:r>
              <a:rPr lang="de-CH" dirty="0" smtClean="0"/>
              <a:t>nach Beitritt </a:t>
            </a:r>
            <a:r>
              <a:rPr lang="de-CH" dirty="0"/>
              <a:t>zum Deutsch-Österreichischen Postverein. -&gt; Verein trug entscheidend zur Verbreitung der Briefmarken bei: </a:t>
            </a:r>
            <a:r>
              <a:rPr lang="de-CH" dirty="0" smtClean="0"/>
              <a:t>1. Gültigkeit </a:t>
            </a:r>
            <a:r>
              <a:rPr lang="de-CH" dirty="0"/>
              <a:t>der Marken in allen teilnehmenden Staaten und </a:t>
            </a:r>
            <a:r>
              <a:rPr lang="de-CH" dirty="0" smtClean="0"/>
              <a:t>2.  </a:t>
            </a:r>
            <a:r>
              <a:rPr lang="de-CH" dirty="0"/>
              <a:t>einheitlicher Posttarif nach Gewicht und Distanz: </a:t>
            </a:r>
            <a:r>
              <a:rPr lang="de-CH" dirty="0" smtClean="0"/>
              <a:t>1 </a:t>
            </a:r>
            <a:r>
              <a:rPr lang="de-CH" dirty="0" err="1"/>
              <a:t>Zolloth</a:t>
            </a:r>
            <a:r>
              <a:rPr lang="de-CH" dirty="0"/>
              <a:t> </a:t>
            </a:r>
            <a:r>
              <a:rPr lang="de-CH" dirty="0" smtClean="0"/>
              <a:t>(</a:t>
            </a:r>
            <a:r>
              <a:rPr lang="de-CH" dirty="0"/>
              <a:t>15.625 Gramm) 3 </a:t>
            </a:r>
            <a:r>
              <a:rPr lang="de-CH" dirty="0" smtClean="0"/>
              <a:t>Kreuzer (10 Meilen), </a:t>
            </a:r>
            <a:r>
              <a:rPr lang="de-CH" dirty="0"/>
              <a:t>6 Kreuzer </a:t>
            </a:r>
            <a:r>
              <a:rPr lang="de-CH" dirty="0" smtClean="0"/>
              <a:t>(20 Meilen) </a:t>
            </a:r>
            <a:r>
              <a:rPr lang="de-CH" dirty="0"/>
              <a:t>und 9 Kreuzer </a:t>
            </a:r>
            <a:r>
              <a:rPr lang="de-CH" dirty="0" smtClean="0"/>
              <a:t>(über </a:t>
            </a:r>
            <a:r>
              <a:rPr lang="de-CH" dirty="0"/>
              <a:t>20 </a:t>
            </a:r>
            <a:r>
              <a:rPr lang="de-CH" dirty="0" smtClean="0"/>
              <a:t>Meilen). Verweis auf zahlreiche </a:t>
            </a:r>
            <a:r>
              <a:rPr lang="de-CH" dirty="0"/>
              <a:t>Marken </a:t>
            </a:r>
            <a:r>
              <a:rPr lang="de-CH" dirty="0" smtClean="0"/>
              <a:t>auf </a:t>
            </a:r>
            <a:r>
              <a:rPr lang="de-CH" dirty="0"/>
              <a:t>den „Deutsch-</a:t>
            </a:r>
            <a:r>
              <a:rPr lang="de-CH" dirty="0" err="1"/>
              <a:t>Oester</a:t>
            </a:r>
            <a:r>
              <a:rPr lang="de-CH" dirty="0"/>
              <a:t>. Postverein Vertrag v. 6. April 1850“. (siehe auch hier)</a:t>
            </a:r>
          </a:p>
          <a:p>
            <a:pPr marL="170164" indent="-170164">
              <a:buFontTx/>
              <a:buChar char="-"/>
            </a:pPr>
            <a:endParaRPr lang="de-CH" dirty="0"/>
          </a:p>
          <a:p>
            <a:pPr marL="170164" indent="-170164">
              <a:buFontTx/>
              <a:buChar char="-"/>
            </a:pPr>
            <a:r>
              <a:rPr lang="de-CH" dirty="0"/>
              <a:t>Marken sind spannend aber genauso spannend ist die Stempelkunde. Im Laufe der Zeit verschiedene Formen: länglich, sternförmig, mal rund, mal gross mal klein. Zahlreiche Bücher in welchen detailliert dokumentiert ist, welcher Stempel von wann bis wann wo im Einsatz war. </a:t>
            </a:r>
          </a:p>
          <a:p>
            <a:pPr marL="170164" indent="-170164">
              <a:buFontTx/>
              <a:buChar char="-"/>
            </a:pPr>
            <a:endParaRPr lang="de-CH" dirty="0"/>
          </a:p>
          <a:p>
            <a:pPr marL="170164" indent="-170164">
              <a:buFontTx/>
              <a:buChar char="-"/>
            </a:pPr>
            <a:r>
              <a:rPr lang="de-CH" dirty="0"/>
              <a:t>Brief von </a:t>
            </a:r>
            <a:r>
              <a:rPr lang="de-CH" dirty="0" smtClean="0"/>
              <a:t>1859: fünf </a:t>
            </a:r>
            <a:r>
              <a:rPr lang="de-CH" dirty="0"/>
              <a:t>Stempeln aus drei verschiedene Stempeltypen. Marke: badischer Nummernstempel (fünf konzentrischen </a:t>
            </a:r>
            <a:r>
              <a:rPr lang="de-CH" dirty="0" smtClean="0"/>
              <a:t>Kreisen, Mitte </a:t>
            </a:r>
            <a:r>
              <a:rPr lang="de-CH" dirty="0"/>
              <a:t>eine Zahl zwischen 1 und 177 für Poststelle). Rückseite zwei Eisenbahn-Kursstempel (E.B.): oben Datum und unten den Kurs. </a:t>
            </a:r>
            <a:r>
              <a:rPr lang="de-CH" dirty="0" smtClean="0"/>
              <a:t>Vorder- </a:t>
            </a:r>
            <a:r>
              <a:rPr lang="de-CH" dirty="0"/>
              <a:t>und Rückseite je </a:t>
            </a:r>
            <a:r>
              <a:rPr lang="de-CH" dirty="0" smtClean="0"/>
              <a:t>Zweikreisstempel </a:t>
            </a:r>
            <a:r>
              <a:rPr lang="de-CH" dirty="0"/>
              <a:t>des Abgangs- respektive Ankunftsorts mit Ort (Lahr </a:t>
            </a:r>
            <a:r>
              <a:rPr lang="de-CH" dirty="0" smtClean="0"/>
              <a:t>/ </a:t>
            </a:r>
            <a:r>
              <a:rPr lang="de-CH" dirty="0" err="1" smtClean="0"/>
              <a:t>Schliengen</a:t>
            </a:r>
            <a:r>
              <a:rPr lang="de-CH" dirty="0"/>
              <a:t>) und Datum</a:t>
            </a: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13</a:t>
            </a:fld>
            <a:endParaRPr lang="en-US"/>
          </a:p>
        </p:txBody>
      </p:sp>
    </p:spTree>
    <p:extLst>
      <p:ext uri="{BB962C8B-B14F-4D97-AF65-F5344CB8AC3E}">
        <p14:creationId xmlns:p14="http://schemas.microsoft.com/office/powerpoint/2010/main" val="220359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smtClean="0"/>
              <a:t>Helgoland: </a:t>
            </a:r>
            <a:r>
              <a:rPr lang="de-CH" dirty="0"/>
              <a:t>zwei Quadratkilometer kleine Insel </a:t>
            </a:r>
            <a:r>
              <a:rPr lang="de-CH" dirty="0" smtClean="0"/>
              <a:t>(Nordsee) </a:t>
            </a:r>
            <a:r>
              <a:rPr lang="de-CH" dirty="0"/>
              <a:t>mit einer bewegten Geschichte. </a:t>
            </a:r>
            <a:r>
              <a:rPr lang="de-CH" dirty="0" smtClean="0"/>
              <a:t>In deutschen Briefmarkenkatalogen: BRD, ROW: Grossbritannien</a:t>
            </a:r>
            <a:r>
              <a:rPr lang="de-CH" dirty="0"/>
              <a:t>. </a:t>
            </a:r>
          </a:p>
          <a:p>
            <a:pPr marL="170164" indent="-170164">
              <a:buFontTx/>
              <a:buChar char="-"/>
            </a:pPr>
            <a:endParaRPr lang="de-CH" dirty="0"/>
          </a:p>
          <a:p>
            <a:pPr marL="170164" indent="-170164">
              <a:buFontTx/>
              <a:buChar char="-"/>
            </a:pPr>
            <a:r>
              <a:rPr lang="de-CH" dirty="0"/>
              <a:t>Seit 17. </a:t>
            </a:r>
            <a:r>
              <a:rPr lang="de-CH" dirty="0" err="1"/>
              <a:t>Jhd</a:t>
            </a:r>
            <a:r>
              <a:rPr lang="de-CH" dirty="0"/>
              <a:t> zu Dänemark. 1807 </a:t>
            </a:r>
            <a:r>
              <a:rPr lang="de-CH" dirty="0" smtClean="0"/>
              <a:t>Eroberung durch Engländer um </a:t>
            </a:r>
            <a:r>
              <a:rPr lang="de-CH" dirty="0"/>
              <a:t>Napoleons Kontinentalsperre zu umgehen. Nach dem Untergang </a:t>
            </a:r>
            <a:r>
              <a:rPr lang="de-CH" dirty="0" smtClean="0"/>
              <a:t>Napoleons: Verlust strategische Bedeutung. 1890 Insel im „</a:t>
            </a:r>
            <a:r>
              <a:rPr lang="de-CH" dirty="0"/>
              <a:t>Helgoland – Sansibar“ Vertrag mit dem Deutschen Reich gegen </a:t>
            </a:r>
            <a:r>
              <a:rPr lang="de-CH" dirty="0" smtClean="0"/>
              <a:t>Überseegebiete getauscht. </a:t>
            </a:r>
            <a:r>
              <a:rPr lang="de-CH" dirty="0"/>
              <a:t>Briefmarken von Helgoland </a:t>
            </a:r>
            <a:r>
              <a:rPr lang="de-CH" dirty="0" smtClean="0"/>
              <a:t>erschienen </a:t>
            </a:r>
            <a:r>
              <a:rPr lang="de-CH" dirty="0"/>
              <a:t>1867 </a:t>
            </a:r>
            <a:r>
              <a:rPr lang="de-CH" dirty="0" smtClean="0"/>
              <a:t>- </a:t>
            </a:r>
            <a:r>
              <a:rPr lang="de-CH" dirty="0"/>
              <a:t>1890 </a:t>
            </a:r>
            <a:r>
              <a:rPr lang="de-CH" dirty="0" smtClean="0"/>
              <a:t>-&gt; gehören unter </a:t>
            </a:r>
            <a:r>
              <a:rPr lang="de-CH" dirty="0"/>
              <a:t>England </a:t>
            </a:r>
            <a:r>
              <a:rPr lang="de-CH" dirty="0" smtClean="0"/>
              <a:t>in Katalog </a:t>
            </a:r>
            <a:endParaRPr lang="de-CH" dirty="0"/>
          </a:p>
          <a:p>
            <a:pPr marL="170164" indent="-170164">
              <a:buFontTx/>
              <a:buChar char="-"/>
            </a:pPr>
            <a:endParaRPr lang="de-CH" dirty="0"/>
          </a:p>
          <a:p>
            <a:pPr marL="170164" indent="-170164">
              <a:buFontTx/>
              <a:buChar char="-"/>
            </a:pPr>
            <a:r>
              <a:rPr lang="de-CH" dirty="0"/>
              <a:t>Nähe zum deutschen </a:t>
            </a:r>
            <a:r>
              <a:rPr lang="de-CH" dirty="0" smtClean="0"/>
              <a:t>Festland: </a:t>
            </a:r>
            <a:r>
              <a:rPr lang="de-CH" dirty="0"/>
              <a:t>1867 </a:t>
            </a:r>
            <a:r>
              <a:rPr lang="de-CH" dirty="0" smtClean="0"/>
              <a:t>englischen </a:t>
            </a:r>
            <a:r>
              <a:rPr lang="de-CH" dirty="0"/>
              <a:t>Königin Victoria </a:t>
            </a:r>
            <a:r>
              <a:rPr lang="de-CH" dirty="0" smtClean="0"/>
              <a:t>&amp; Land </a:t>
            </a:r>
            <a:r>
              <a:rPr lang="de-CH" dirty="0"/>
              <a:t>in </a:t>
            </a:r>
            <a:r>
              <a:rPr lang="de-CH" dirty="0" smtClean="0"/>
              <a:t>englisch (</a:t>
            </a:r>
            <a:r>
              <a:rPr lang="de-CH" dirty="0" err="1"/>
              <a:t>Heligoland</a:t>
            </a:r>
            <a:r>
              <a:rPr lang="de-CH" dirty="0"/>
              <a:t>), aber </a:t>
            </a:r>
            <a:r>
              <a:rPr lang="de-CH" dirty="0" smtClean="0"/>
              <a:t>deutsche Währung (Hamburger Schilling). Später (Bsp</a:t>
            </a:r>
            <a:r>
              <a:rPr lang="de-CH" dirty="0"/>
              <a:t>. 1875) </a:t>
            </a:r>
            <a:r>
              <a:rPr lang="de-CH" dirty="0" smtClean="0"/>
              <a:t>sowohl </a:t>
            </a:r>
            <a:r>
              <a:rPr lang="de-CH" dirty="0"/>
              <a:t>in deutscher wie auch in englischer Währung angeschrieben (z.B. 1 </a:t>
            </a:r>
            <a:r>
              <a:rPr lang="de-CH" dirty="0" err="1" smtClean="0"/>
              <a:t>Pf</a:t>
            </a:r>
            <a:r>
              <a:rPr lang="de-CH" dirty="0" smtClean="0"/>
              <a:t> </a:t>
            </a:r>
            <a:r>
              <a:rPr lang="de-CH" dirty="0"/>
              <a:t>/ 1 </a:t>
            </a:r>
            <a:r>
              <a:rPr lang="de-CH" dirty="0" err="1"/>
              <a:t>Farthing</a:t>
            </a:r>
            <a:r>
              <a:rPr lang="de-CH" dirty="0"/>
              <a:t> </a:t>
            </a:r>
            <a:r>
              <a:rPr lang="de-CH" dirty="0" err="1" smtClean="0"/>
              <a:t>od</a:t>
            </a:r>
            <a:r>
              <a:rPr lang="de-CH" dirty="0" smtClean="0"/>
              <a:t> </a:t>
            </a:r>
            <a:r>
              <a:rPr lang="de-CH" dirty="0"/>
              <a:t>25 </a:t>
            </a:r>
            <a:r>
              <a:rPr lang="de-CH" dirty="0" smtClean="0"/>
              <a:t>Pf. </a:t>
            </a:r>
            <a:r>
              <a:rPr lang="de-CH" dirty="0"/>
              <a:t>/ 3 </a:t>
            </a:r>
            <a:r>
              <a:rPr lang="de-CH" dirty="0" err="1"/>
              <a:t>Pence</a:t>
            </a:r>
            <a:r>
              <a:rPr lang="de-CH" dirty="0" smtClean="0"/>
              <a:t>).</a:t>
            </a:r>
          </a:p>
          <a:p>
            <a:pPr marL="170164" indent="-170164">
              <a:buFontTx/>
              <a:buChar char="-"/>
            </a:pPr>
            <a:endParaRPr lang="de-CH" dirty="0"/>
          </a:p>
          <a:p>
            <a:pPr marL="170164" indent="-170164">
              <a:buFontTx/>
              <a:buChar char="-"/>
            </a:pPr>
            <a:r>
              <a:rPr lang="de-CH" dirty="0"/>
              <a:t>deutschen Einheitswährung (Mark / Pfennig) </a:t>
            </a:r>
            <a:r>
              <a:rPr lang="de-CH" dirty="0" smtClean="0"/>
              <a:t>1875 -&gt; </a:t>
            </a:r>
            <a:r>
              <a:rPr lang="de-CH" dirty="0" err="1" smtClean="0"/>
              <a:t>Ungültigerklärung</a:t>
            </a:r>
            <a:r>
              <a:rPr lang="de-CH" dirty="0" smtClean="0"/>
              <a:t> der </a:t>
            </a:r>
            <a:r>
              <a:rPr lang="de-CH" dirty="0"/>
              <a:t>Schilling </a:t>
            </a:r>
            <a:r>
              <a:rPr lang="de-CH" dirty="0" smtClean="0"/>
              <a:t>Marken. Kaufmann </a:t>
            </a:r>
            <a:r>
              <a:rPr lang="de-CH" dirty="0" err="1"/>
              <a:t>Golder</a:t>
            </a:r>
            <a:r>
              <a:rPr lang="de-CH" dirty="0"/>
              <a:t> kaufte britischen Gouverneur den Restbestand ab, als Reiseandenken an Touristen zu verkaufen</a:t>
            </a:r>
          </a:p>
          <a:p>
            <a:pPr marL="170164" indent="-170164">
              <a:buFontTx/>
              <a:buChar char="-"/>
            </a:pPr>
            <a:r>
              <a:rPr lang="de-CH" dirty="0" smtClean="0"/>
              <a:t>Winter </a:t>
            </a:r>
            <a:r>
              <a:rPr lang="de-CH" dirty="0"/>
              <a:t>1878/79 Helgoland </a:t>
            </a:r>
            <a:r>
              <a:rPr lang="de-CH" dirty="0" smtClean="0"/>
              <a:t>schwere Stürme – brauchte Geld für Schäden. </a:t>
            </a:r>
            <a:r>
              <a:rPr lang="de-CH" dirty="0" err="1" smtClean="0"/>
              <a:t>Golder</a:t>
            </a:r>
            <a:r>
              <a:rPr lang="de-CH" dirty="0" smtClean="0"/>
              <a:t> kaufte lokalen Behörden </a:t>
            </a:r>
            <a:r>
              <a:rPr lang="de-CH" dirty="0"/>
              <a:t>die Drucksteine </a:t>
            </a:r>
            <a:r>
              <a:rPr lang="de-CH" dirty="0" smtClean="0"/>
              <a:t>ab </a:t>
            </a:r>
            <a:r>
              <a:rPr lang="de-CH" dirty="0"/>
              <a:t>und liess «private» Neudrucke erstellen circa 5 Millionen - mehr </a:t>
            </a:r>
            <a:r>
              <a:rPr lang="de-CH" dirty="0" smtClean="0"/>
              <a:t>5 fache der </a:t>
            </a:r>
            <a:r>
              <a:rPr lang="de-CH" dirty="0"/>
              <a:t>Original Auflage von 800’000!</a:t>
            </a:r>
          </a:p>
          <a:p>
            <a:pPr marL="170164" indent="-170164">
              <a:buFontTx/>
              <a:buChar char="-"/>
            </a:pPr>
            <a:endParaRPr lang="de-CH" dirty="0"/>
          </a:p>
          <a:p>
            <a:pPr marL="170164" indent="-170164">
              <a:buFontTx/>
              <a:buChar char="-"/>
            </a:pP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14</a:t>
            </a:fld>
            <a:endParaRPr lang="en-US"/>
          </a:p>
        </p:txBody>
      </p:sp>
    </p:spTree>
    <p:extLst>
      <p:ext uri="{BB962C8B-B14F-4D97-AF65-F5344CB8AC3E}">
        <p14:creationId xmlns:p14="http://schemas.microsoft.com/office/powerpoint/2010/main" val="342286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Aber auch ausserhalb der Briefmarken erlebte Helgoland wechselhafte Zeiten: Kurz nach der Übernahme der Insel von den Briten baute der deutsche Kaiser Helgoland zu einem massiven Marinestützpunkt aus. Die Insel war von riesigen Tunnelsystemen durchzogen: 1914 mussten alle Zivilisten die Insel verlassen</a:t>
            </a:r>
          </a:p>
          <a:p>
            <a:pPr marL="170164" indent="-170164">
              <a:buFontTx/>
              <a:buChar char="-"/>
            </a:pPr>
            <a:endParaRPr lang="de-CH" dirty="0"/>
          </a:p>
          <a:p>
            <a:pPr marL="170164" indent="-170164">
              <a:buFontTx/>
              <a:buChar char="-"/>
            </a:pPr>
            <a:r>
              <a:rPr lang="de-CH" dirty="0"/>
              <a:t>Deutschland verlor den ersten Weltkrieg -Vertrag von Versailles zur Zerstörung sämtlicher militärischer Anlagen verpflichtet. Doch keine 20 Jahre später lancierte Adolf Hitler das Projekt «Hummerschere». Helgoland sollte wieder zu einer gigantischen Meeresfestung ausgebaut werden, welche gar das Vier- bis Fünffache seiner natürlichen Grösse haben sollte. -&gt;  vordringliches Ziel zahlreicher Luftangriffe der Alliierten</a:t>
            </a:r>
          </a:p>
          <a:p>
            <a:pPr marL="170164" indent="-170164">
              <a:buFontTx/>
              <a:buChar char="-"/>
            </a:pPr>
            <a:endParaRPr lang="de-CH" dirty="0"/>
          </a:p>
          <a:p>
            <a:pPr marL="170164" indent="-170164">
              <a:buFontTx/>
              <a:buChar char="-"/>
            </a:pPr>
            <a:r>
              <a:rPr lang="de-CH" dirty="0"/>
              <a:t>deutschen Niederlage 1945 wurde die Insel erneut von den Briten übernommen. Mit der grössten Explosion von nicht-nuklearem Sprengstoff aller Zeiten zerstörten sie die deutschen Militäranlagen und überliessen sie der britischen Luftwaffe zum Abwurf von Übungsbomben.  </a:t>
            </a:r>
          </a:p>
          <a:p>
            <a:pPr marL="170164" indent="-170164">
              <a:buFontTx/>
              <a:buChar char="-"/>
            </a:pPr>
            <a:endParaRPr lang="de-CH" dirty="0"/>
          </a:p>
          <a:p>
            <a:pPr marL="170164" indent="-170164">
              <a:buFontTx/>
              <a:buChar char="-"/>
            </a:pPr>
            <a:r>
              <a:rPr lang="de-CH" dirty="0"/>
              <a:t>Im Jahre 1952 organisierten ein paar Studenten eine friedliche Invasion, worauf die Briten 1952 Helgoland wieder zurück an die Bundesrepublik Deutschland gaben</a:t>
            </a:r>
          </a:p>
          <a:p>
            <a:pPr marL="170164" indent="-170164">
              <a:buFontTx/>
              <a:buChar char="-"/>
            </a:pP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15</a:t>
            </a:fld>
            <a:endParaRPr lang="en-US"/>
          </a:p>
        </p:txBody>
      </p:sp>
    </p:spTree>
    <p:extLst>
      <p:ext uri="{BB962C8B-B14F-4D97-AF65-F5344CB8AC3E}">
        <p14:creationId xmlns:p14="http://schemas.microsoft.com/office/powerpoint/2010/main" val="2166682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BD22A-BFED-4821-8148-E0EB4BDA64CA}" type="slidenum">
              <a:rPr lang="en-US" smtClean="0"/>
              <a:t>16</a:t>
            </a:fld>
            <a:endParaRPr lang="en-US"/>
          </a:p>
        </p:txBody>
      </p:sp>
    </p:spTree>
    <p:extLst>
      <p:ext uri="{BB962C8B-B14F-4D97-AF65-F5344CB8AC3E}">
        <p14:creationId xmlns:p14="http://schemas.microsoft.com/office/powerpoint/2010/main" val="93289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«Reaktivierung» –Begriff aus der Altenpflege – von Sohn Robin gelernt, der als Zivi im Momo arbeitet: </a:t>
            </a:r>
          </a:p>
          <a:p>
            <a:pPr marL="170164" indent="-170164">
              <a:buFontTx/>
              <a:buChar char="-"/>
            </a:pPr>
            <a:endParaRPr lang="de-CH" dirty="0"/>
          </a:p>
          <a:p>
            <a:pPr marL="170164" indent="-170164">
              <a:buFontTx/>
              <a:buChar char="-"/>
            </a:pPr>
            <a:r>
              <a:rPr lang="de-CH" dirty="0"/>
              <a:t>Jugendlicher CH Marken gesammelt in Vordruckalbum abgelegt. Wie so oft mit Hobbies: Studium, Beruf und Familie: auf Eis respektive in Estrich gelegt</a:t>
            </a:r>
          </a:p>
          <a:p>
            <a:pPr marL="170164" indent="-170164">
              <a:buFontTx/>
              <a:buChar char="-"/>
            </a:pPr>
            <a:endParaRPr lang="de-CH" dirty="0"/>
          </a:p>
          <a:p>
            <a:pPr marL="170164" indent="-170164">
              <a:buFontTx/>
              <a:buChar char="-"/>
            </a:pPr>
            <a:r>
              <a:rPr lang="de-CH" dirty="0"/>
              <a:t>30 Jahre später Sonderblock Schallplatte, der Schweizer Nationalhymne abspielt -&gt; ich als Vinylsammler cool -&gt; meine Markensammlung reaktiviert und komplettiert. (</a:t>
            </a:r>
            <a:r>
              <a:rPr lang="de-CH" dirty="0" err="1"/>
              <a:t>Albumlätter</a:t>
            </a:r>
            <a:r>
              <a:rPr lang="de-CH" dirty="0"/>
              <a:t> </a:t>
            </a:r>
            <a:r>
              <a:rPr lang="de-CH" dirty="0" smtClean="0"/>
              <a:t>und fehlende </a:t>
            </a:r>
            <a:r>
              <a:rPr lang="de-CH" dirty="0"/>
              <a:t>alte Marken bis hin zu Basler </a:t>
            </a:r>
            <a:r>
              <a:rPr lang="de-CH" dirty="0" err="1"/>
              <a:t>Dybli</a:t>
            </a:r>
            <a:r>
              <a:rPr lang="de-CH" dirty="0"/>
              <a:t>)</a:t>
            </a:r>
          </a:p>
          <a:p>
            <a:pPr marL="170164" indent="-170164">
              <a:buFontTx/>
              <a:buChar char="-"/>
            </a:pPr>
            <a:endParaRPr lang="de-CH" dirty="0"/>
          </a:p>
          <a:p>
            <a:pPr marL="170164" indent="-170164">
              <a:buFontTx/>
              <a:buChar char="-"/>
            </a:pPr>
            <a:r>
              <a:rPr lang="de-CH" dirty="0"/>
              <a:t>Schweiz </a:t>
            </a:r>
            <a:r>
              <a:rPr lang="de-CH" dirty="0" smtClean="0"/>
              <a:t>erledigt -&gt; </a:t>
            </a:r>
            <a:r>
              <a:rPr lang="de-CH" dirty="0"/>
              <a:t>ausländischen Marken: Global 1840-1960 (</a:t>
            </a:r>
            <a:r>
              <a:rPr lang="de-CH" dirty="0" err="1"/>
              <a:t>klassik</a:t>
            </a:r>
            <a:r>
              <a:rPr lang="de-CH" dirty="0"/>
              <a:t> und semi-klassik) in Vordruckalbum. Ästhetisch tolle Marken und erzählen Geschichten von </a:t>
            </a:r>
            <a:r>
              <a:rPr lang="de-CH" dirty="0" smtClean="0"/>
              <a:t>Ländern, Währungen </a:t>
            </a:r>
            <a:r>
              <a:rPr lang="de-CH" dirty="0"/>
              <a:t>und Herrschern, die es nicht mehr </a:t>
            </a:r>
            <a:r>
              <a:rPr lang="de-CH" dirty="0" smtClean="0"/>
              <a:t>gibt. Spezialthemen</a:t>
            </a:r>
            <a:r>
              <a:rPr lang="de-CH" dirty="0"/>
              <a:t>: </a:t>
            </a:r>
            <a:r>
              <a:rPr lang="de-CH" dirty="0" smtClean="0"/>
              <a:t>Luftpost, zweiter Weltkrieg</a:t>
            </a:r>
            <a:endParaRPr lang="de-CH" dirty="0"/>
          </a:p>
          <a:p>
            <a:pPr marL="170164" indent="-170164">
              <a:buFontTx/>
              <a:buChar char="-"/>
            </a:pPr>
            <a:endParaRPr lang="de-CH" dirty="0"/>
          </a:p>
          <a:p>
            <a:pPr marL="170164" indent="-170164">
              <a:buFontTx/>
              <a:buChar char="-"/>
            </a:pPr>
            <a:r>
              <a:rPr lang="de-CH" dirty="0" smtClean="0"/>
              <a:t>Sohn </a:t>
            </a:r>
            <a:r>
              <a:rPr lang="de-CH" dirty="0"/>
              <a:t>als einziger Erbe nicht gross dafür </a:t>
            </a:r>
            <a:r>
              <a:rPr lang="de-CH" dirty="0" smtClean="0"/>
              <a:t>interessiert -&gt; </a:t>
            </a:r>
            <a:r>
              <a:rPr lang="de-CH" dirty="0" smtClean="0"/>
              <a:t>Marken </a:t>
            </a:r>
            <a:r>
              <a:rPr lang="de-CH" dirty="0" smtClean="0"/>
              <a:t>aus Alben </a:t>
            </a:r>
            <a:r>
              <a:rPr lang="de-CH" dirty="0"/>
              <a:t>zu befreien und </a:t>
            </a:r>
            <a:r>
              <a:rPr lang="de-CH" dirty="0" err="1"/>
              <a:t>blogs</a:t>
            </a:r>
            <a:r>
              <a:rPr lang="de-CH" dirty="0"/>
              <a:t> </a:t>
            </a:r>
            <a:r>
              <a:rPr lang="de-CH" dirty="0" smtClean="0"/>
              <a:t>geschrieben </a:t>
            </a:r>
            <a:r>
              <a:rPr lang="de-CH" dirty="0"/>
              <a:t>-&gt; Hoffnung Interesse und Sammelleidenschaft zu wecken</a:t>
            </a:r>
          </a:p>
          <a:p>
            <a:pPr marL="170164" indent="-170164">
              <a:buFontTx/>
              <a:buChar char="-"/>
            </a:pPr>
            <a:endParaRPr lang="de-CH" dirty="0"/>
          </a:p>
          <a:p>
            <a:pPr marL="170164" indent="-170164">
              <a:buFontTx/>
              <a:buChar char="-"/>
            </a:pPr>
            <a:r>
              <a:rPr lang="de-CH" dirty="0"/>
              <a:t>Vortrag </a:t>
            </a:r>
            <a:r>
              <a:rPr lang="de-CH" dirty="0" smtClean="0"/>
              <a:t>Kurzfassung: </a:t>
            </a:r>
            <a:r>
              <a:rPr lang="de-CH" dirty="0"/>
              <a:t>voller Länge </a:t>
            </a:r>
            <a:r>
              <a:rPr lang="de-CH" dirty="0" smtClean="0"/>
              <a:t>u Literatur Webseite SPV &amp; </a:t>
            </a:r>
            <a:r>
              <a:rPr lang="de-CH" dirty="0" err="1" smtClean="0"/>
              <a:t>sundaykitchen</a:t>
            </a:r>
            <a:endParaRPr lang="en-US" dirty="0"/>
          </a:p>
          <a:p>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2</a:t>
            </a:fld>
            <a:endParaRPr lang="en-US"/>
          </a:p>
        </p:txBody>
      </p:sp>
    </p:spTree>
    <p:extLst>
      <p:ext uri="{BB962C8B-B14F-4D97-AF65-F5344CB8AC3E}">
        <p14:creationId xmlns:p14="http://schemas.microsoft.com/office/powerpoint/2010/main" val="198514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 Post gibt es seit </a:t>
            </a:r>
            <a:r>
              <a:rPr lang="de-CH" dirty="0" err="1"/>
              <a:t>ca</a:t>
            </a:r>
            <a:r>
              <a:rPr lang="de-CH" dirty="0"/>
              <a:t> 4000 Jahren: 2500 vor Christus hatten die Ägypter Postverbindungen von Memphis nach Karthago. In China um 1000 vor C Nachrichtenwesen. </a:t>
            </a:r>
          </a:p>
          <a:p>
            <a:endParaRPr lang="de-CH" dirty="0"/>
          </a:p>
          <a:p>
            <a:pPr marL="170164" indent="-170164">
              <a:buFontTx/>
              <a:buChar char="-"/>
            </a:pPr>
            <a:r>
              <a:rPr lang="de-CH" dirty="0"/>
              <a:t>Kaiser Augustus bauten die Römer den Cursus </a:t>
            </a:r>
            <a:r>
              <a:rPr lang="de-CH" dirty="0" err="1"/>
              <a:t>publicus</a:t>
            </a:r>
            <a:r>
              <a:rPr lang="de-CH" dirty="0"/>
              <a:t>: regelmässige Posttransporte zwischen </a:t>
            </a:r>
            <a:r>
              <a:rPr lang="de-CH" dirty="0" err="1"/>
              <a:t>hauptorten</a:t>
            </a:r>
            <a:r>
              <a:rPr lang="de-CH" dirty="0"/>
              <a:t> des römischen Reichs (siehe </a:t>
            </a:r>
            <a:r>
              <a:rPr lang="de-CH" dirty="0" err="1"/>
              <a:t>slide</a:t>
            </a:r>
            <a:r>
              <a:rPr lang="de-CH" dirty="0"/>
              <a:t> mit den cursus auf dem Gebiet der Schweiz)</a:t>
            </a:r>
          </a:p>
          <a:p>
            <a:pPr marL="170164" indent="-170164">
              <a:buFontTx/>
              <a:buChar char="-"/>
            </a:pPr>
            <a:endParaRPr lang="de-CH" dirty="0"/>
          </a:p>
          <a:p>
            <a:pPr marL="170164" indent="-170164">
              <a:buFontTx/>
              <a:buChar char="-"/>
            </a:pPr>
            <a:r>
              <a:rPr lang="de-CH" dirty="0"/>
              <a:t>Der Begriff „Post“ leitet sich ab von den an diesen Strassen gelegenen „</a:t>
            </a:r>
            <a:r>
              <a:rPr lang="de-CH" dirty="0" err="1"/>
              <a:t>Statio</a:t>
            </a:r>
            <a:r>
              <a:rPr lang="de-CH" dirty="0"/>
              <a:t> </a:t>
            </a:r>
            <a:r>
              <a:rPr lang="de-CH" dirty="0" err="1"/>
              <a:t>posita</a:t>
            </a:r>
            <a:r>
              <a:rPr lang="de-CH" dirty="0"/>
              <a:t>“, wo die Pferde gewechselt wurden</a:t>
            </a:r>
          </a:p>
          <a:p>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3</a:t>
            </a:fld>
            <a:endParaRPr lang="en-US"/>
          </a:p>
        </p:txBody>
      </p:sp>
    </p:spTree>
    <p:extLst>
      <p:ext uri="{BB962C8B-B14F-4D97-AF65-F5344CB8AC3E}">
        <p14:creationId xmlns:p14="http://schemas.microsoft.com/office/powerpoint/2010/main" val="41266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Im Mittelalter beginnt die für den Briefmarkensammler interessante Periode -&gt; erste Briefe mit Transportvermerke (postalischer Notizen oder gar Stempel)</a:t>
            </a:r>
          </a:p>
          <a:p>
            <a:pPr marL="170164" indent="-170164">
              <a:buFontTx/>
              <a:buChar char="-"/>
            </a:pPr>
            <a:endParaRPr lang="de-CH" dirty="0"/>
          </a:p>
          <a:p>
            <a:pPr marL="170164" indent="-170164">
              <a:buFontTx/>
              <a:buChar char="-"/>
            </a:pPr>
            <a:r>
              <a:rPr lang="de-CH" dirty="0" err="1"/>
              <a:t>Alteste</a:t>
            </a:r>
            <a:r>
              <a:rPr lang="de-CH" dirty="0"/>
              <a:t> (?) Beleg  venezianischen Post von 1391 erhalten, welcher die Aufschrift trägt „</a:t>
            </a:r>
            <a:r>
              <a:rPr lang="de-CH" dirty="0" err="1"/>
              <a:t>Portentur</a:t>
            </a:r>
            <a:r>
              <a:rPr lang="de-CH" dirty="0"/>
              <a:t> par </a:t>
            </a:r>
            <a:r>
              <a:rPr lang="de-CH" dirty="0" err="1"/>
              <a:t>cavallaros</a:t>
            </a:r>
            <a:r>
              <a:rPr lang="de-CH" dirty="0"/>
              <a:t> </a:t>
            </a:r>
            <a:r>
              <a:rPr lang="de-CH" dirty="0" err="1"/>
              <a:t>postarum</a:t>
            </a:r>
            <a:r>
              <a:rPr lang="de-CH" dirty="0"/>
              <a:t> </a:t>
            </a:r>
            <a:r>
              <a:rPr lang="de-CH" dirty="0" err="1"/>
              <a:t>velociter</a:t>
            </a:r>
            <a:r>
              <a:rPr lang="de-CH" dirty="0"/>
              <a:t> </a:t>
            </a:r>
            <a:r>
              <a:rPr lang="de-CH" dirty="0" err="1"/>
              <a:t>qui</a:t>
            </a:r>
            <a:r>
              <a:rPr lang="de-CH" dirty="0"/>
              <a:t> </a:t>
            </a:r>
            <a:r>
              <a:rPr lang="de-CH" dirty="0" err="1"/>
              <a:t>frequentiam</a:t>
            </a:r>
            <a:r>
              <a:rPr lang="de-CH" dirty="0"/>
              <a:t> </a:t>
            </a:r>
            <a:r>
              <a:rPr lang="de-CH" dirty="0" err="1"/>
              <a:t>important</a:t>
            </a:r>
            <a:r>
              <a:rPr lang="de-CH" dirty="0"/>
              <a:t>“ (in Eile durch den Postreiter zu spedieren, da Fürsorge wichtig) </a:t>
            </a:r>
          </a:p>
          <a:p>
            <a:pPr marL="170164" indent="-170164">
              <a:buFontTx/>
              <a:buChar char="-"/>
            </a:pPr>
            <a:endParaRPr lang="de-CH" dirty="0"/>
          </a:p>
          <a:p>
            <a:pPr marL="170164" indent="-170164">
              <a:buFontTx/>
              <a:buChar char="-"/>
            </a:pPr>
            <a:r>
              <a:rPr lang="de-CH" dirty="0"/>
              <a:t>Früher bezahlte der Empfänger das Porto. Zustellung von Briefen über die Grenzen einer Postverwaltung waren eine besondere Herausforderung dar -&gt; abgebende Postverwaltung das aufgelaufene Porto handschriftlich auf dem Brief notierte und von der empfangenden Postverwaltung bei der Übergabe einkassierte. Die zustellende Behörde machte den Betrag für die gesamte Strecke beim Empfänger geltend. Für diese Abrechnung war die Dokumentierung des Aufgabeorts und der Übergabeorte unabdingbar. Dies führte zur Einführung des Poststempels. </a:t>
            </a:r>
          </a:p>
          <a:p>
            <a:pPr marL="170164" indent="-170164">
              <a:buFontTx/>
              <a:buChar char="-"/>
            </a:pPr>
            <a:endParaRPr lang="de-CH" dirty="0"/>
          </a:p>
          <a:p>
            <a:pPr marL="170164" indent="-170164">
              <a:buFontTx/>
              <a:buChar char="-"/>
            </a:pPr>
            <a:r>
              <a:rPr lang="de-CH" dirty="0"/>
              <a:t>Brief </a:t>
            </a:r>
            <a:r>
              <a:rPr lang="de-CH" dirty="0" smtClean="0"/>
              <a:t>1855 von Genua </a:t>
            </a:r>
            <a:r>
              <a:rPr lang="de-CH" dirty="0" err="1" smtClean="0"/>
              <a:t>übver</a:t>
            </a:r>
            <a:r>
              <a:rPr lang="de-CH" dirty="0" smtClean="0"/>
              <a:t> Genf nach Bern mit </a:t>
            </a:r>
            <a:r>
              <a:rPr lang="de-CH" dirty="0" err="1" smtClean="0"/>
              <a:t>handschrifltichem</a:t>
            </a:r>
            <a:r>
              <a:rPr lang="de-CH" dirty="0" smtClean="0"/>
              <a:t> Vermerk der Gebühren: </a:t>
            </a:r>
            <a:r>
              <a:rPr lang="de-CH" dirty="0"/>
              <a:t>Empfänger in Bern Ururgrossvater meiner Stiefmutter, Absender sein Bruder  (Genua): beide als Hugenotten von Marseille </a:t>
            </a:r>
            <a:r>
              <a:rPr lang="de-CH" dirty="0" smtClean="0"/>
              <a:t>nach Bern </a:t>
            </a:r>
            <a:r>
              <a:rPr lang="de-CH" dirty="0" err="1" smtClean="0"/>
              <a:t>resp</a:t>
            </a:r>
            <a:r>
              <a:rPr lang="de-CH" dirty="0" smtClean="0"/>
              <a:t> Genua ausgewandert  </a:t>
            </a:r>
            <a:endParaRPr lang="de-CH" dirty="0"/>
          </a:p>
          <a:p>
            <a:pPr marL="170164" indent="-170164">
              <a:buFontTx/>
              <a:buChar char="-"/>
            </a:pP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4</a:t>
            </a:fld>
            <a:endParaRPr lang="en-US" dirty="0"/>
          </a:p>
        </p:txBody>
      </p:sp>
    </p:spTree>
    <p:extLst>
      <p:ext uri="{BB962C8B-B14F-4D97-AF65-F5344CB8AC3E}">
        <p14:creationId xmlns:p14="http://schemas.microsoft.com/office/powerpoint/2010/main" val="294154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748164"/>
            <a:ext cx="5388610" cy="4256145"/>
          </a:xfrm>
        </p:spPr>
        <p:txBody>
          <a:bodyPr/>
          <a:lstStyle/>
          <a:p>
            <a:pPr marL="170164" indent="-170164">
              <a:buFontTx/>
              <a:buChar char="-"/>
            </a:pPr>
            <a:r>
              <a:rPr lang="de-CH" dirty="0"/>
              <a:t>Die Einführung der Vorfrankierung der Post durch Briefmarken erfolgte nicht ganz reibungslos. Bereits früher bestand Möglichkeit, das Porto im voraus zu bezahlen (Stempel P.P. (Port </a:t>
            </a:r>
            <a:r>
              <a:rPr lang="de-CH" dirty="0" err="1"/>
              <a:t>payé</a:t>
            </a:r>
            <a:r>
              <a:rPr lang="de-CH" dirty="0"/>
              <a:t>) oder P.D. (</a:t>
            </a:r>
            <a:r>
              <a:rPr lang="de-CH" dirty="0" err="1"/>
              <a:t>Payé</a:t>
            </a:r>
            <a:r>
              <a:rPr lang="de-CH" dirty="0"/>
              <a:t> </a:t>
            </a:r>
            <a:r>
              <a:rPr lang="de-CH" dirty="0" err="1"/>
              <a:t>destination</a:t>
            </a:r>
            <a:r>
              <a:rPr lang="de-CH" dirty="0"/>
              <a:t>). Dies bildete jedoch die Ausnahme (</a:t>
            </a:r>
            <a:r>
              <a:rPr lang="de-CH" dirty="0" err="1"/>
              <a:t>zB</a:t>
            </a:r>
            <a:r>
              <a:rPr lang="de-CH" dirty="0"/>
              <a:t> an Gerichte oder Ämter, welche Post ansonsten nicht annahmen)</a:t>
            </a:r>
          </a:p>
          <a:p>
            <a:pPr marL="170164" indent="-170164">
              <a:buFontTx/>
              <a:buChar char="-"/>
            </a:pPr>
            <a:endParaRPr lang="de-CH" dirty="0"/>
          </a:p>
          <a:p>
            <a:pPr marL="170164" indent="-170164">
              <a:buFontTx/>
              <a:buChar char="-"/>
            </a:pPr>
            <a:r>
              <a:rPr lang="de-CH" dirty="0"/>
              <a:t>Skepsis der Postbehörden gegenüber Vorausfrankierung, da Absender davon abhalten könnte, den Brief überhaupt zu schreiben. </a:t>
            </a:r>
          </a:p>
          <a:p>
            <a:pPr marL="170164" indent="-170164">
              <a:buFontTx/>
              <a:buChar char="-"/>
            </a:pPr>
            <a:endParaRPr lang="de-CH" dirty="0"/>
          </a:p>
          <a:p>
            <a:pPr marL="170164" indent="-170164">
              <a:buFontTx/>
              <a:buChar char="-"/>
            </a:pPr>
            <a:r>
              <a:rPr lang="de-CH" dirty="0"/>
              <a:t>Einführung der Briefmarken Genf harzig, weil Verwendung als Beleidigung galt -&gt;e Geringschätzung der finanziellen Lage des Empfängers. Marketingaktion Genfer Postbehörde (1. März 1844). Die Doppelgenf am Schalter für 8 statt 10 </a:t>
            </a:r>
            <a:r>
              <a:rPr lang="de-CH" dirty="0" err="1"/>
              <a:t>Centimes</a:t>
            </a:r>
            <a:r>
              <a:rPr lang="de-CH" dirty="0"/>
              <a:t> verkauft. Für unfrankiert gelaufene Briefe musste der Empfänger jedoch das volle Porto von 10 </a:t>
            </a:r>
            <a:r>
              <a:rPr lang="de-CH" dirty="0" err="1"/>
              <a:t>Centimes</a:t>
            </a:r>
            <a:r>
              <a:rPr lang="de-CH" dirty="0"/>
              <a:t> bezahlen</a:t>
            </a:r>
          </a:p>
          <a:p>
            <a:pPr marL="170164" indent="-170164">
              <a:buFontTx/>
              <a:buChar char="-"/>
            </a:pPr>
            <a:endParaRPr lang="de-CH" dirty="0"/>
          </a:p>
          <a:p>
            <a:pPr marL="170164" indent="-170164">
              <a:buFontTx/>
              <a:buChar char="-"/>
            </a:pPr>
            <a:r>
              <a:rPr lang="de-DE" dirty="0"/>
              <a:t>In England 1830er Jahren verbreite Unzufriedenheit mit dem Postwesen, insbesondere den hohen Taxen -&gt; Kommission des Parlaments zur Überprüfung des Postwesens. Sir Rowland Hill war Mitglied dieser Kommission die Vorschläge, dass unabhängig von der Distanz ein Einheitsporto von einem Penny gelten solle und dass das Porto vom Absender durch Briefmarken zu bezahlen sei.</a:t>
            </a:r>
          </a:p>
          <a:p>
            <a:pPr marL="170164" indent="-170164">
              <a:buFontTx/>
              <a:buChar char="-"/>
            </a:pPr>
            <a:endParaRPr lang="de-DE" dirty="0"/>
          </a:p>
          <a:p>
            <a:pPr marL="170164" indent="-170164">
              <a:buFontTx/>
              <a:buChar char="-"/>
            </a:pPr>
            <a:r>
              <a:rPr lang="de-CH" dirty="0"/>
              <a:t>am 6. Mai 1840 in England die erste Briefmarke der Welt. </a:t>
            </a:r>
            <a:endParaRPr lang="de-DE" dirty="0"/>
          </a:p>
          <a:p>
            <a:pPr marL="170164" indent="-170164">
              <a:buFontTx/>
              <a:buChar char="-"/>
            </a:pPr>
            <a:endParaRPr lang="en-US" dirty="0"/>
          </a:p>
          <a:p>
            <a:pPr marL="170164" indent="-170164">
              <a:buFontTx/>
              <a:buChar char="-"/>
            </a:pP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5</a:t>
            </a:fld>
            <a:endParaRPr lang="en-US"/>
          </a:p>
        </p:txBody>
      </p:sp>
    </p:spTree>
    <p:extLst>
      <p:ext uri="{BB962C8B-B14F-4D97-AF65-F5344CB8AC3E}">
        <p14:creationId xmlns:p14="http://schemas.microsoft.com/office/powerpoint/2010/main" val="11810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Aus heutiger Sicht ist es ein Glück, dass sich die Briefmarke in der zweiten Hälfte des 19. Jahrhunderts in vielen Ländern durchsetzen konnte. Dadurch haben wir heute Erinnerungen an Währungen (wie Kreuzer, Groschen, oder Kronen) oder Länder die es schon lange nicht mehr gibt</a:t>
            </a:r>
          </a:p>
          <a:p>
            <a:pPr marL="170164" indent="-170164">
              <a:buFontTx/>
              <a:buChar char="-"/>
            </a:pPr>
            <a:endParaRPr lang="de-CH" dirty="0"/>
          </a:p>
          <a:p>
            <a:pPr marL="170164" indent="-170164">
              <a:buFontTx/>
              <a:buChar char="-"/>
            </a:pPr>
            <a:r>
              <a:rPr lang="de-CH" dirty="0"/>
              <a:t>Spannend ist auch der Wandel in der Wahl von Farben und Motiven. Eine meiner diesbezüglichen Lieblingsmarken ist die 1922 in der Republik Österreich herausgegebene Frauenkopf-Serie. </a:t>
            </a:r>
          </a:p>
          <a:p>
            <a:pPr marL="170164" indent="-170164">
              <a:buFontTx/>
              <a:buChar char="-"/>
            </a:pPr>
            <a:endParaRPr lang="de-CH" dirty="0"/>
          </a:p>
          <a:p>
            <a:pPr marL="170164" indent="-170164">
              <a:buFontTx/>
              <a:buChar char="-"/>
            </a:pPr>
            <a:r>
              <a:rPr lang="de-CH" dirty="0"/>
              <a:t>Dieses Kleinod des Jugendstils lautet auf die zwischen 1892 respektive 1918 und 1925 in Österreich gültige Währung „Kronen“ und ist in klingenden Farben wie dunkelsiena, ultramarin, karminrot, </a:t>
            </a:r>
            <a:r>
              <a:rPr lang="de-CH" dirty="0" err="1"/>
              <a:t>opalgrün</a:t>
            </a:r>
            <a:r>
              <a:rPr lang="de-CH" dirty="0"/>
              <a:t>, schwarzbraunviolett, dunkelgelblichrot und schwarzblauviolett gedruckt worden</a:t>
            </a: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6</a:t>
            </a:fld>
            <a:endParaRPr lang="en-US"/>
          </a:p>
        </p:txBody>
      </p:sp>
    </p:spTree>
    <p:extLst>
      <p:ext uri="{BB962C8B-B14F-4D97-AF65-F5344CB8AC3E}">
        <p14:creationId xmlns:p14="http://schemas.microsoft.com/office/powerpoint/2010/main" val="231492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Ihre ganz eigene Geschichte erzählen jeweils Ganzsachen. Eines meiner Interessengebiete sind Flugpostbriefen. </a:t>
            </a:r>
            <a:r>
              <a:rPr lang="de-CH" dirty="0" err="1"/>
              <a:t>Angenfangen</a:t>
            </a:r>
            <a:r>
              <a:rPr lang="de-CH" dirty="0"/>
              <a:t> von den ersten Pionieren anfangs des 20. Jahrhunderts bis hin zum regelmässigen Transatlantik Passagierverkehr in den 1960er Jahren und auch Briefe aus abgestürzten Flugzeugen mit entsprechenden Vermerken</a:t>
            </a:r>
          </a:p>
          <a:p>
            <a:pPr marL="170164" indent="-170164">
              <a:buFontTx/>
              <a:buChar char="-"/>
            </a:pPr>
            <a:endParaRPr lang="de-CH" dirty="0"/>
          </a:p>
          <a:p>
            <a:pPr marL="170164" indent="-170164">
              <a:buFontTx/>
              <a:buChar char="-"/>
            </a:pPr>
            <a:r>
              <a:rPr lang="de-CH" dirty="0"/>
              <a:t>Postkarte </a:t>
            </a:r>
            <a:r>
              <a:rPr lang="de-CH" dirty="0" err="1" smtClean="0"/>
              <a:t>Wehrmänndenkmal</a:t>
            </a:r>
            <a:r>
              <a:rPr lang="de-CH" dirty="0" smtClean="0"/>
              <a:t>: 1815 </a:t>
            </a:r>
            <a:r>
              <a:rPr lang="de-CH" dirty="0" err="1" smtClean="0"/>
              <a:t>Napolen</a:t>
            </a:r>
            <a:r>
              <a:rPr lang="de-CH" dirty="0" smtClean="0"/>
              <a:t> floh von Elba und Ausbau der Festung</a:t>
            </a:r>
            <a:r>
              <a:rPr lang="de-CH" baseline="0" dirty="0" smtClean="0"/>
              <a:t> </a:t>
            </a:r>
            <a:r>
              <a:rPr lang="de-CH" baseline="0" dirty="0" err="1" smtClean="0"/>
              <a:t>Hüningen</a:t>
            </a:r>
            <a:r>
              <a:rPr lang="de-CH" baseline="0" dirty="0" smtClean="0"/>
              <a:t> (Vauban mit Insel auf Rhein) – Schanze auf höchstem </a:t>
            </a:r>
            <a:r>
              <a:rPr lang="de-CH" baseline="0" dirty="0" err="1" smtClean="0"/>
              <a:t>Bunkt</a:t>
            </a:r>
            <a:r>
              <a:rPr lang="de-CH" baseline="0" dirty="0" smtClean="0"/>
              <a:t> Basel für schwere Kanonen: Batterie. Schneller Sturz Napoleon –kein Einsatz, aber Denkmal. </a:t>
            </a:r>
          </a:p>
          <a:p>
            <a:pPr marL="170164" indent="-170164">
              <a:buFontTx/>
              <a:buChar char="-"/>
            </a:pPr>
            <a:endParaRPr lang="de-CH" baseline="0" dirty="0" smtClean="0"/>
          </a:p>
          <a:p>
            <a:pPr marL="170164" indent="-170164">
              <a:buFontTx/>
              <a:buChar char="-"/>
            </a:pPr>
            <a:r>
              <a:rPr lang="de-CH" baseline="0" dirty="0" smtClean="0"/>
              <a:t>1925 Wehrmännerdenkmal für 1. WK. Vandalismus Nacht vor Eröffnung: roter Farbe und später Wächterfiguren demoliert. Fremdländisch aussehende Soldaten </a:t>
            </a:r>
            <a:r>
              <a:rPr lang="de-CH" baseline="0" dirty="0" err="1" smtClean="0"/>
              <a:t>Fasnachtssujet</a:t>
            </a:r>
            <a:r>
              <a:rPr lang="de-CH" baseline="0" dirty="0" smtClean="0"/>
              <a:t> 1926. 1955 Soldaten 2. WK ergänzen wollte: Denkmal irreparabel beschädigt und abgetragen und durch Bronzetafel ersetzt </a:t>
            </a:r>
            <a:endParaRPr lang="de-CH" dirty="0"/>
          </a:p>
          <a:p>
            <a:pPr marL="170164" indent="-170164">
              <a:buFontTx/>
              <a:buChar char="-"/>
            </a:pPr>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7</a:t>
            </a:fld>
            <a:endParaRPr lang="en-US"/>
          </a:p>
        </p:txBody>
      </p:sp>
    </p:spTree>
    <p:extLst>
      <p:ext uri="{BB962C8B-B14F-4D97-AF65-F5344CB8AC3E}">
        <p14:creationId xmlns:p14="http://schemas.microsoft.com/office/powerpoint/2010/main" val="286058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 Gewisse Dokumente haben neben dem historischen auch einen sentimentalen Wert. Dazu zählen etwa die diversen Postkarten, die mein Grossvater vom Aktivdienst an der schweizerischen Grenze im zweiten Weltkrieg an seine Familie geschickt hat – Titel </a:t>
            </a:r>
            <a:r>
              <a:rPr lang="de-CH" dirty="0" err="1"/>
              <a:t>slide</a:t>
            </a:r>
            <a:r>
              <a:rPr lang="de-CH" dirty="0"/>
              <a:t> der Präsentation mit den «</a:t>
            </a:r>
            <a:r>
              <a:rPr lang="de-CH" dirty="0" err="1"/>
              <a:t>Baslyer</a:t>
            </a:r>
            <a:r>
              <a:rPr lang="de-CH" dirty="0"/>
              <a:t> </a:t>
            </a:r>
            <a:r>
              <a:rPr lang="de-CH" dirty="0" err="1"/>
              <a:t>Dybli</a:t>
            </a:r>
            <a:r>
              <a:rPr lang="de-CH" dirty="0"/>
              <a:t>». Ich arbeite grad an einem </a:t>
            </a:r>
            <a:r>
              <a:rPr lang="de-CH" dirty="0" err="1"/>
              <a:t>blog</a:t>
            </a:r>
            <a:r>
              <a:rPr lang="de-CH" dirty="0"/>
              <a:t> über 2. WK, wo auch Soldatenmarken thematisiert werden</a:t>
            </a:r>
            <a:r>
              <a:rPr lang="de-CH" dirty="0" smtClean="0"/>
              <a:t>. Post aus Konzentrationslagern oder Kriegsgefangenen Post von Deutschen nach den Krieg</a:t>
            </a:r>
            <a:endParaRPr lang="de-CH" dirty="0"/>
          </a:p>
          <a:p>
            <a:endParaRPr lang="de-CH" dirty="0"/>
          </a:p>
          <a:p>
            <a:pPr marL="170164" indent="-170164">
              <a:buFontTx/>
              <a:buChar char="-"/>
            </a:pPr>
            <a:r>
              <a:rPr lang="de-CH" dirty="0"/>
              <a:t>In die gleiche Kategorie fällt auch die nachfolgende Erinnerungs-Postkarte. Mein Urgrossvater väterlicherseits arbeitete als Ober-Postassistent bei der Deutschen Post in Lörrach und schickte diese am 12.12.1912 um Punkt 12 Uhr an seine damals 10-jährige Tochter, meine Grossmutter väterlicherseits.</a:t>
            </a:r>
          </a:p>
          <a:p>
            <a:pPr marL="170164" indent="-170164">
              <a:buFontTx/>
              <a:buChar char="-"/>
            </a:pPr>
            <a:endParaRPr lang="de-CH" dirty="0"/>
          </a:p>
          <a:p>
            <a:pPr marL="170164" indent="-170164">
              <a:buFontTx/>
              <a:buChar char="-"/>
            </a:pPr>
            <a:r>
              <a:rPr lang="de-CH" dirty="0"/>
              <a:t>Als Briefmarkensammler lernt man auch Schriften lesen: alte Handschriften wie hier die Sütterlin Schrift aber auch arabisch, kyrillisch oder asiatische </a:t>
            </a:r>
            <a:r>
              <a:rPr lang="de-CH" dirty="0" err="1"/>
              <a:t>Schriftzeiehcne</a:t>
            </a:r>
            <a:r>
              <a:rPr lang="de-CH" dirty="0"/>
              <a:t>, wenn man die Marke einem  bestimmten Land zuordnen muss</a:t>
            </a:r>
          </a:p>
          <a:p>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8</a:t>
            </a:fld>
            <a:endParaRPr lang="en-US"/>
          </a:p>
        </p:txBody>
      </p:sp>
    </p:spTree>
    <p:extLst>
      <p:ext uri="{BB962C8B-B14F-4D97-AF65-F5344CB8AC3E}">
        <p14:creationId xmlns:p14="http://schemas.microsoft.com/office/powerpoint/2010/main" val="358270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64" indent="-170164">
              <a:buFontTx/>
              <a:buChar char="-"/>
            </a:pPr>
            <a:r>
              <a:rPr lang="de-CH" dirty="0"/>
              <a:t>Schon bald wurden auch Briefmarken mit Aufschlägen herausgegeben, welche Spenden für einen guten Zweck sammelten. </a:t>
            </a:r>
          </a:p>
          <a:p>
            <a:pPr marL="170164" indent="-170164">
              <a:buFontTx/>
              <a:buChar char="-"/>
            </a:pPr>
            <a:endParaRPr lang="de-CH" dirty="0"/>
          </a:p>
          <a:p>
            <a:pPr marL="170164" indent="-170164">
              <a:buFontTx/>
              <a:buChar char="-"/>
            </a:pPr>
            <a:r>
              <a:rPr lang="de-CH" dirty="0" smtClean="0"/>
              <a:t>Briefmarken sind aus </a:t>
            </a:r>
            <a:r>
              <a:rPr lang="de-CH" dirty="0"/>
              <a:t>zweierlei Sicht </a:t>
            </a:r>
            <a:r>
              <a:rPr lang="de-CH" dirty="0" smtClean="0"/>
              <a:t>ideal</a:t>
            </a:r>
            <a:r>
              <a:rPr lang="de-CH" dirty="0"/>
              <a:t>: Post als staatlicher Akteur genoss das Vertrauen, dass die Spenden auch am richtigen Ort ankamen. Zum anderen Briefmarken auch die unkomplizierte Möglichkeit, kleinste Spendenbeträge in Form von Zuschlägen auf Marken zu sammeln. </a:t>
            </a:r>
          </a:p>
          <a:p>
            <a:endParaRPr lang="de-CH" dirty="0"/>
          </a:p>
          <a:p>
            <a:pPr marL="170164" indent="-170164">
              <a:buFontTx/>
              <a:buChar char="-"/>
            </a:pPr>
            <a:r>
              <a:rPr lang="de-CH" dirty="0"/>
              <a:t>Dies geschah typischerweise nach Natur- oder menschgemachten Katastrophen in Form von Aufdrucken auf den normalen Marken. So wurden etwa nach dem ersten Weltkrieg in Deutschland Marken mit einem Aufschlag zugunsten der </a:t>
            </a:r>
            <a:r>
              <a:rPr lang="de-CH" dirty="0" err="1"/>
              <a:t>Kriegsgeschädigtenhilfe</a:t>
            </a:r>
            <a:r>
              <a:rPr lang="de-CH" dirty="0"/>
              <a:t> verausgabt (man beachte Beschädigte)</a:t>
            </a:r>
          </a:p>
          <a:p>
            <a:pPr marL="170164" indent="-170164">
              <a:buFontTx/>
              <a:buChar char="-"/>
            </a:pPr>
            <a:endParaRPr lang="de-CH" dirty="0"/>
          </a:p>
          <a:p>
            <a:pPr marL="170164" indent="-170164">
              <a:buFontTx/>
              <a:buChar char="-"/>
            </a:pPr>
            <a:r>
              <a:rPr lang="de-CH" dirty="0"/>
              <a:t>Auch in der Schweiz wurden Marken mit Zuschlägen herausgegeben. Dies geschah etwa nach den massiven Überschwemmungen 1987, wo eine 50 Rappen Marke mit einer zusätzlichen Spende von 50 Rappen zugunsten der Unwettergeschädigten verausgabt wurde</a:t>
            </a:r>
          </a:p>
          <a:p>
            <a:endParaRPr lang="en-US" dirty="0"/>
          </a:p>
        </p:txBody>
      </p:sp>
      <p:sp>
        <p:nvSpPr>
          <p:cNvPr id="4" name="Slide Number Placeholder 3"/>
          <p:cNvSpPr>
            <a:spLocks noGrp="1"/>
          </p:cNvSpPr>
          <p:nvPr>
            <p:ph type="sldNum" sz="quarter" idx="5"/>
          </p:nvPr>
        </p:nvSpPr>
        <p:spPr/>
        <p:txBody>
          <a:bodyPr/>
          <a:lstStyle/>
          <a:p>
            <a:fld id="{5F9BD22A-BFED-4821-8148-E0EB4BDA64CA}" type="slidenum">
              <a:rPr lang="en-US" smtClean="0"/>
              <a:t>9</a:t>
            </a:fld>
            <a:endParaRPr lang="en-US"/>
          </a:p>
        </p:txBody>
      </p:sp>
    </p:spTree>
    <p:extLst>
      <p:ext uri="{BB962C8B-B14F-4D97-AF65-F5344CB8AC3E}">
        <p14:creationId xmlns:p14="http://schemas.microsoft.com/office/powerpoint/2010/main" val="210974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0F9A3EA-1465-4A22-8373-88E9E83BEA8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 xmlns:a16="http://schemas.microsoft.com/office/drawing/2014/main" id="{DD5571EB-50DE-465D-BF3F-08BF7B8662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 xmlns:a16="http://schemas.microsoft.com/office/drawing/2014/main" id="{A3CE65E1-D2B7-4D6D-B7F2-969A7326C777}"/>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853F2128-35F4-4627-A2B5-CBE7607147A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53555502-1879-4B84-B7F8-0C82CBE325BA}"/>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375118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AF28132-0703-43BE-BA97-C0115E6C20AE}"/>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B97D8ABB-88F1-488A-BEF5-F22A26377DB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E64C3791-96EC-4800-88EC-D7310C9F7F12}"/>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97F31BDF-DD07-483D-8F56-3E252C90F27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F4608774-CA7B-4B21-89C9-1B61E4A2F7B2}"/>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407892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9E78C93F-D9EB-449D-91FD-B1160CD7EE6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35DD9385-2A18-4221-B22A-F36F006DA75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F6A595E9-9F87-4E45-B1BA-B03F53FC0881}"/>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22F515D2-770E-4936-91C5-1AFFD9F7FF7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371603C9-B04C-4C9B-AE93-177F9326B65A}"/>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326009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9C53A29-5CC2-40CD-B7CD-3AE0BC22454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19B69FB4-93EF-4AAB-B790-322AC4BEAB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437CE54C-D9CD-4EED-B84F-AB3D4BC9D7B3}"/>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130647EA-B119-436F-974D-FFBD9974D94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85562D51-1783-421A-B1BF-98D42A55FEE3}"/>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429457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2E9FB5-BF57-4862-9289-942C1106E32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 xmlns:a16="http://schemas.microsoft.com/office/drawing/2014/main" id="{7A40C0ED-0C9A-48F5-8A3B-9142D5B2EA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706FC404-9761-468F-BCEF-159D590E25AB}"/>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89D413AE-4D32-4014-83E3-6C0A8453D39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78A70AD4-AAC1-4223-9896-E012A2EE61EE}"/>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2292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30072A9-C49D-45DA-A63E-F190550D57E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0717005D-B246-4DBD-A474-827512E737B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 xmlns:a16="http://schemas.microsoft.com/office/drawing/2014/main" id="{514CC6AE-C500-43D1-B5B0-5FAB1E5D831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 xmlns:a16="http://schemas.microsoft.com/office/drawing/2014/main" id="{232552F3-2107-49CF-BD15-A98A8D69B944}"/>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6" name="Fußzeilenplatzhalter 5">
            <a:extLst>
              <a:ext uri="{FF2B5EF4-FFF2-40B4-BE49-F238E27FC236}">
                <a16:creationId xmlns="" xmlns:a16="http://schemas.microsoft.com/office/drawing/2014/main" id="{7585BD5C-A272-435C-869B-3EDFAE26806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5926100F-F097-4A9D-935A-0A7CF2F0B3D0}"/>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11158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B20269-B437-491E-BE70-5B27064AA68F}"/>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ECC77D88-2B95-44CF-BBAB-0B7263513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D2E7D2BE-F1DF-4425-9E75-845CCAF210D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 xmlns:a16="http://schemas.microsoft.com/office/drawing/2014/main" id="{EF23B170-0EDA-46CF-9D42-12DFCE15A0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987343BF-BFD0-40FD-A766-3288E62289E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 xmlns:a16="http://schemas.microsoft.com/office/drawing/2014/main" id="{D357C191-31A8-4723-8254-CDDB94A6D008}"/>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8" name="Fußzeilenplatzhalter 7">
            <a:extLst>
              <a:ext uri="{FF2B5EF4-FFF2-40B4-BE49-F238E27FC236}">
                <a16:creationId xmlns="" xmlns:a16="http://schemas.microsoft.com/office/drawing/2014/main" id="{55597EC2-ADF9-47C8-8D7B-E58CDA72F83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 xmlns:a16="http://schemas.microsoft.com/office/drawing/2014/main" id="{A2964994-5455-4296-9C7D-390AFA051A57}"/>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324697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96815F-8045-4279-9649-A16D9DF4B70C}"/>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 xmlns:a16="http://schemas.microsoft.com/office/drawing/2014/main" id="{09FCDBDB-8A93-4093-8E37-6FDE4046403C}"/>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4" name="Fußzeilenplatzhalter 3">
            <a:extLst>
              <a:ext uri="{FF2B5EF4-FFF2-40B4-BE49-F238E27FC236}">
                <a16:creationId xmlns="" xmlns:a16="http://schemas.microsoft.com/office/drawing/2014/main" id="{65752074-F76B-4CDA-8BF4-FB4A08B422C8}"/>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 xmlns:a16="http://schemas.microsoft.com/office/drawing/2014/main" id="{E6D3148A-593F-49E5-B820-D335CDABD306}"/>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92119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0F3DC11B-AC60-4383-BD25-B3604803FC4F}"/>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3" name="Fußzeilenplatzhalter 2">
            <a:extLst>
              <a:ext uri="{FF2B5EF4-FFF2-40B4-BE49-F238E27FC236}">
                <a16:creationId xmlns="" xmlns:a16="http://schemas.microsoft.com/office/drawing/2014/main" id="{39A4C7DD-2989-4B3E-B969-84377D3A085E}"/>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 xmlns:a16="http://schemas.microsoft.com/office/drawing/2014/main" id="{E75697C3-A25B-445B-BC00-CFE89DE44C0A}"/>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306977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B86C81B-BE0A-4083-956B-8D866FB6E1C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 xmlns:a16="http://schemas.microsoft.com/office/drawing/2014/main" id="{1AC77A59-84F7-4C8E-88D2-12DFCA050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 xmlns:a16="http://schemas.microsoft.com/office/drawing/2014/main" id="{69E5AF32-0491-4D4E-9314-E78988CAA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68B2CD9E-0B77-4D18-BD3A-2F2C0613AC5C}"/>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6" name="Fußzeilenplatzhalter 5">
            <a:extLst>
              <a:ext uri="{FF2B5EF4-FFF2-40B4-BE49-F238E27FC236}">
                <a16:creationId xmlns="" xmlns:a16="http://schemas.microsoft.com/office/drawing/2014/main" id="{642B7767-28E6-4EAB-9DAD-1FF553CD90D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71216114-7C8A-4ADD-8036-D31281401AB6}"/>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197436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65EBA3-E218-4ECB-8434-69F01643F4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 xmlns:a16="http://schemas.microsoft.com/office/drawing/2014/main" id="{E0966A5B-5569-493B-8B47-35F191A99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 xmlns:a16="http://schemas.microsoft.com/office/drawing/2014/main" id="{43B2EED0-806C-4257-AD83-83FF3623C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E32464CF-0C1B-49D9-A147-EBB2069E1347}"/>
              </a:ext>
            </a:extLst>
          </p:cNvPr>
          <p:cNvSpPr>
            <a:spLocks noGrp="1"/>
          </p:cNvSpPr>
          <p:nvPr>
            <p:ph type="dt" sz="half" idx="10"/>
          </p:nvPr>
        </p:nvSpPr>
        <p:spPr/>
        <p:txBody>
          <a:bodyPr/>
          <a:lstStyle/>
          <a:p>
            <a:fld id="{50FC1D7C-E012-4608-B4F9-F515020D8D4C}" type="datetimeFigureOut">
              <a:rPr lang="de-CH" smtClean="0"/>
              <a:t>23.02.2022</a:t>
            </a:fld>
            <a:endParaRPr lang="de-CH"/>
          </a:p>
        </p:txBody>
      </p:sp>
      <p:sp>
        <p:nvSpPr>
          <p:cNvPr id="6" name="Fußzeilenplatzhalter 5">
            <a:extLst>
              <a:ext uri="{FF2B5EF4-FFF2-40B4-BE49-F238E27FC236}">
                <a16:creationId xmlns="" xmlns:a16="http://schemas.microsoft.com/office/drawing/2014/main" id="{41972400-02C2-4CF6-86B0-4425F01F9D5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6ADC560A-D929-4683-A9F3-4F653E5D1D74}"/>
              </a:ext>
            </a:extLst>
          </p:cNvPr>
          <p:cNvSpPr>
            <a:spLocks noGrp="1"/>
          </p:cNvSpPr>
          <p:nvPr>
            <p:ph type="sldNum" sz="quarter" idx="12"/>
          </p:nvPr>
        </p:nvSpPr>
        <p:spPr/>
        <p:txBody>
          <a:bodyPr/>
          <a:lstStyle/>
          <a:p>
            <a:fld id="{CD7482A4-7B1D-4DE8-9D02-FE0D0FB727E3}" type="slidenum">
              <a:rPr lang="de-CH" smtClean="0"/>
              <a:t>‹Nr.›</a:t>
            </a:fld>
            <a:endParaRPr lang="de-CH"/>
          </a:p>
        </p:txBody>
      </p:sp>
    </p:spTree>
    <p:extLst>
      <p:ext uri="{BB962C8B-B14F-4D97-AF65-F5344CB8AC3E}">
        <p14:creationId xmlns:p14="http://schemas.microsoft.com/office/powerpoint/2010/main" val="17127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386EAA92-C20F-4520-B8F1-A4DB33E8C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4986BB9F-21E4-4E9B-94CA-6FCE48157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0989A509-965F-4863-A419-331A8C70F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C1D7C-E012-4608-B4F9-F515020D8D4C}" type="datetimeFigureOut">
              <a:rPr lang="de-CH" smtClean="0"/>
              <a:t>23.02.2022</a:t>
            </a:fld>
            <a:endParaRPr lang="de-CH"/>
          </a:p>
        </p:txBody>
      </p:sp>
      <p:sp>
        <p:nvSpPr>
          <p:cNvPr id="5" name="Fußzeilenplatzhalter 4">
            <a:extLst>
              <a:ext uri="{FF2B5EF4-FFF2-40B4-BE49-F238E27FC236}">
                <a16:creationId xmlns="" xmlns:a16="http://schemas.microsoft.com/office/drawing/2014/main" id="{0FCE5E8A-55EE-46CB-942A-85CEC55C6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 xmlns:a16="http://schemas.microsoft.com/office/drawing/2014/main" id="{9CDE77D6-09F0-4B17-BAA1-FCB7F67EB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482A4-7B1D-4DE8-9D02-FE0D0FB727E3}" type="slidenum">
              <a:rPr lang="de-CH" smtClean="0"/>
              <a:t>‹Nr.›</a:t>
            </a:fld>
            <a:endParaRPr lang="de-CH"/>
          </a:p>
        </p:txBody>
      </p:sp>
    </p:spTree>
    <p:extLst>
      <p:ext uri="{BB962C8B-B14F-4D97-AF65-F5344CB8AC3E}">
        <p14:creationId xmlns:p14="http://schemas.microsoft.com/office/powerpoint/2010/main" val="1714052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hilatelisten-basel.c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drian@adrianschau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83BEBA4-8BB3-448C-BC3A-F55CD4C03FF7}"/>
              </a:ext>
            </a:extLst>
          </p:cNvPr>
          <p:cNvSpPr>
            <a:spLocks noGrp="1"/>
          </p:cNvSpPr>
          <p:nvPr>
            <p:ph type="ctrTitle"/>
          </p:nvPr>
        </p:nvSpPr>
        <p:spPr>
          <a:xfrm>
            <a:off x="1409700" y="284163"/>
            <a:ext cx="9144000" cy="2387600"/>
          </a:xfrm>
        </p:spPr>
        <p:txBody>
          <a:bodyPr anchor="t">
            <a:normAutofit/>
          </a:bodyPr>
          <a:lstStyle/>
          <a:p>
            <a:r>
              <a:rPr lang="de-CH" sz="5400" dirty="0"/>
              <a:t>Zeitreise mit dem Basler </a:t>
            </a:r>
            <a:r>
              <a:rPr lang="de-CH" sz="5400" dirty="0" err="1"/>
              <a:t>Dybli</a:t>
            </a:r>
            <a:endParaRPr lang="de-CH" sz="5400" dirty="0"/>
          </a:p>
        </p:txBody>
      </p:sp>
      <p:sp>
        <p:nvSpPr>
          <p:cNvPr id="3" name="Untertitel 2">
            <a:extLst>
              <a:ext uri="{FF2B5EF4-FFF2-40B4-BE49-F238E27FC236}">
                <a16:creationId xmlns="" xmlns:a16="http://schemas.microsoft.com/office/drawing/2014/main" id="{096FE30F-A40B-4A20-9F6B-8681EDF4F80A}"/>
              </a:ext>
            </a:extLst>
          </p:cNvPr>
          <p:cNvSpPr>
            <a:spLocks noGrp="1"/>
          </p:cNvSpPr>
          <p:nvPr>
            <p:ph type="subTitle" idx="1"/>
          </p:nvPr>
        </p:nvSpPr>
        <p:spPr>
          <a:xfrm>
            <a:off x="1524000" y="4795838"/>
            <a:ext cx="9144000" cy="1655762"/>
          </a:xfrm>
        </p:spPr>
        <p:txBody>
          <a:bodyPr anchor="b"/>
          <a:lstStyle/>
          <a:p>
            <a:endParaRPr lang="de-CH" dirty="0"/>
          </a:p>
          <a:p>
            <a:pPr algn="l"/>
            <a:r>
              <a:rPr lang="de-CH" dirty="0"/>
              <a:t>Adrian Schaub, Februar 2022</a:t>
            </a:r>
          </a:p>
        </p:txBody>
      </p:sp>
      <p:pic>
        <p:nvPicPr>
          <p:cNvPr id="5" name="Grafik 4">
            <a:extLst>
              <a:ext uri="{FF2B5EF4-FFF2-40B4-BE49-F238E27FC236}">
                <a16:creationId xmlns="" xmlns:a16="http://schemas.microsoft.com/office/drawing/2014/main" id="{9DF05600-247E-4D91-878F-E899516A0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0463" y="1477963"/>
            <a:ext cx="3151632" cy="4082519"/>
          </a:xfrm>
          <a:prstGeom prst="rect">
            <a:avLst/>
          </a:prstGeom>
        </p:spPr>
      </p:pic>
      <p:pic>
        <p:nvPicPr>
          <p:cNvPr id="8" name="Grafik 7">
            <a:extLst>
              <a:ext uri="{FF2B5EF4-FFF2-40B4-BE49-F238E27FC236}">
                <a16:creationId xmlns="" xmlns:a16="http://schemas.microsoft.com/office/drawing/2014/main" id="{64556A10-12C4-4D38-9F04-2B4CA2C0C904}"/>
              </a:ext>
            </a:extLst>
          </p:cNvPr>
          <p:cNvPicPr/>
          <p:nvPr/>
        </p:nvPicPr>
        <p:blipFill rotWithShape="1">
          <a:blip r:embed="rId4" cstate="print">
            <a:extLst>
              <a:ext uri="{28A0092B-C50C-407E-A947-70E740481C1C}">
                <a14:useLocalDpi xmlns:a14="http://schemas.microsoft.com/office/drawing/2010/main" val="0"/>
              </a:ext>
            </a:extLst>
          </a:blip>
          <a:srcRect l="12419" t="23142" r="16274" b="41138"/>
          <a:stretch/>
        </p:blipFill>
        <p:spPr bwMode="auto">
          <a:xfrm>
            <a:off x="279844" y="1477963"/>
            <a:ext cx="5701856" cy="4082518"/>
          </a:xfrm>
          <a:prstGeom prst="rect">
            <a:avLst/>
          </a:prstGeom>
          <a:noFill/>
          <a:ln>
            <a:noFill/>
          </a:ln>
          <a:extLst>
            <a:ext uri="{53640926-AAD7-44D8-BBD7-CCE9431645EC}">
              <a14:shadowObscured xmlns:a14="http://schemas.microsoft.com/office/drawing/2010/main"/>
            </a:ext>
          </a:extLst>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464" y="2465427"/>
            <a:ext cx="2158496" cy="2330411"/>
          </a:xfrm>
          <a:prstGeom prst="rect">
            <a:avLst/>
          </a:prstGeom>
        </p:spPr>
      </p:pic>
    </p:spTree>
    <p:extLst>
      <p:ext uri="{BB962C8B-B14F-4D97-AF65-F5344CB8AC3E}">
        <p14:creationId xmlns:p14="http://schemas.microsoft.com/office/powerpoint/2010/main" val="34430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A56588-189F-4815-9CD9-822D91C4F5A2}"/>
              </a:ext>
            </a:extLst>
          </p:cNvPr>
          <p:cNvSpPr>
            <a:spLocks noGrp="1"/>
          </p:cNvSpPr>
          <p:nvPr>
            <p:ph type="title"/>
          </p:nvPr>
        </p:nvSpPr>
        <p:spPr>
          <a:xfrm>
            <a:off x="838200" y="79209"/>
            <a:ext cx="10515600" cy="1325563"/>
          </a:xfrm>
        </p:spPr>
        <p:txBody>
          <a:bodyPr/>
          <a:lstStyle/>
          <a:p>
            <a:pPr algn="ctr"/>
            <a:r>
              <a:rPr lang="de-CH" dirty="0"/>
              <a:t>Pro Juventute</a:t>
            </a:r>
          </a:p>
        </p:txBody>
      </p:sp>
      <p:pic>
        <p:nvPicPr>
          <p:cNvPr id="4" name="Inhaltsplatzhalter 3">
            <a:extLst>
              <a:ext uri="{FF2B5EF4-FFF2-40B4-BE49-F238E27FC236}">
                <a16:creationId xmlns="" xmlns:a16="http://schemas.microsoft.com/office/drawing/2014/main" id="{670D84D6-1188-4E81-9E8B-30F3E785A38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174" t="594" r="18977" b="67783"/>
          <a:stretch/>
        </p:blipFill>
        <p:spPr bwMode="auto">
          <a:xfrm>
            <a:off x="91441" y="1221955"/>
            <a:ext cx="6004560" cy="3954150"/>
          </a:xfrm>
          <a:prstGeom prst="rect">
            <a:avLst/>
          </a:prstGeom>
          <a:noFill/>
          <a:ln>
            <a:noFill/>
          </a:ln>
          <a:extLst>
            <a:ext uri="{53640926-AAD7-44D8-BBD7-CCE9431645EC}">
              <a14:shadowObscured xmlns:a14="http://schemas.microsoft.com/office/drawing/2010/main"/>
            </a:ext>
          </a:extLst>
        </p:spPr>
      </p:pic>
      <p:pic>
        <p:nvPicPr>
          <p:cNvPr id="5" name="Grafik 4">
            <a:extLst>
              <a:ext uri="{FF2B5EF4-FFF2-40B4-BE49-F238E27FC236}">
                <a16:creationId xmlns="" xmlns:a16="http://schemas.microsoft.com/office/drawing/2014/main" id="{B90DEC08-1EC0-4170-B806-6A511EF3B4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84" t="3326" r="19106" b="64624"/>
          <a:stretch/>
        </p:blipFill>
        <p:spPr bwMode="auto">
          <a:xfrm>
            <a:off x="6192411" y="1221955"/>
            <a:ext cx="5908148" cy="3954150"/>
          </a:xfrm>
          <a:prstGeom prst="rect">
            <a:avLst/>
          </a:prstGeom>
          <a:noFill/>
          <a:ln>
            <a:noFill/>
          </a:ln>
          <a:extLst>
            <a:ext uri="{53640926-AAD7-44D8-BBD7-CCE9431645EC}">
              <a14:shadowObscured xmlns:a14="http://schemas.microsoft.com/office/drawing/2010/main"/>
            </a:ext>
          </a:extLst>
        </p:spPr>
      </p:pic>
      <p:sp>
        <p:nvSpPr>
          <p:cNvPr id="7" name="Rechteck 6">
            <a:extLst>
              <a:ext uri="{FF2B5EF4-FFF2-40B4-BE49-F238E27FC236}">
                <a16:creationId xmlns="" xmlns:a16="http://schemas.microsoft.com/office/drawing/2014/main" id="{EDFB50FB-3D73-4B4E-AB33-60A466F29332}"/>
              </a:ext>
            </a:extLst>
          </p:cNvPr>
          <p:cNvSpPr/>
          <p:nvPr/>
        </p:nvSpPr>
        <p:spPr>
          <a:xfrm>
            <a:off x="91440" y="5496389"/>
            <a:ext cx="12009119" cy="1282402"/>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cs typeface="Times New Roman" panose="02020603050405020304" pitchFamily="18" charset="0"/>
              </a:rPr>
              <a:t>Glückwunschkarte mit Stehender Helvetia 25 Rp. (SBK 95B), Tellknaben im Rahmen 2 Rp. und 3 Rp. (SBK 101, 102), Helvetia mit Matterhorn (SBK J1), «Viel Sonnenschein im neuen Jahr» PJ Vorläufer ohne Frankaturwert (SBK I), Nachportomarke Ziffermuster mit Sternen im Doppelkreis (SBK 23B)</a:t>
            </a:r>
            <a:endParaRPr lang="de-CH" i="1" dirty="0">
              <a:solidFill>
                <a:srgbClr val="4472C4"/>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454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DCF4BA-2A03-4A78-A2F0-831D6C52E168}"/>
              </a:ext>
            </a:extLst>
          </p:cNvPr>
          <p:cNvSpPr>
            <a:spLocks noGrp="1"/>
          </p:cNvSpPr>
          <p:nvPr>
            <p:ph type="title"/>
          </p:nvPr>
        </p:nvSpPr>
        <p:spPr>
          <a:xfrm>
            <a:off x="939800" y="18255"/>
            <a:ext cx="10515600" cy="1325563"/>
          </a:xfrm>
        </p:spPr>
        <p:txBody>
          <a:bodyPr/>
          <a:lstStyle/>
          <a:p>
            <a:pPr algn="ctr"/>
            <a:r>
              <a:rPr lang="de-CH" dirty="0"/>
              <a:t>Briefmarken toter Länder: Altdeutschland</a:t>
            </a:r>
            <a:endParaRPr lang="en-US" dirty="0"/>
          </a:p>
        </p:txBody>
      </p:sp>
      <p:pic>
        <p:nvPicPr>
          <p:cNvPr id="4" name="Grafik 42">
            <a:extLst>
              <a:ext uri="{FF2B5EF4-FFF2-40B4-BE49-F238E27FC236}">
                <a16:creationId xmlns="" xmlns:a16="http://schemas.microsoft.com/office/drawing/2014/main" id="{EC557EB9-8FA9-475D-87EF-752F6AC3AD4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223" t="6554" r="6778" b="6102"/>
          <a:stretch/>
        </p:blipFill>
        <p:spPr bwMode="auto">
          <a:xfrm>
            <a:off x="3892194" y="1311354"/>
            <a:ext cx="4928533" cy="48656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302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0E2558-D0B3-45AF-8161-F7E880421A7C}"/>
              </a:ext>
            </a:extLst>
          </p:cNvPr>
          <p:cNvSpPr>
            <a:spLocks noGrp="1"/>
          </p:cNvSpPr>
          <p:nvPr>
            <p:ph type="title"/>
          </p:nvPr>
        </p:nvSpPr>
        <p:spPr>
          <a:xfrm>
            <a:off x="838200" y="0"/>
            <a:ext cx="10515600" cy="1325563"/>
          </a:xfrm>
        </p:spPr>
        <p:txBody>
          <a:bodyPr/>
          <a:lstStyle/>
          <a:p>
            <a:pPr algn="ctr"/>
            <a:r>
              <a:rPr lang="de-CH" dirty="0"/>
              <a:t>Thurn und Taxis</a:t>
            </a:r>
            <a:endParaRPr lang="en-US" dirty="0"/>
          </a:p>
        </p:txBody>
      </p:sp>
      <p:pic>
        <p:nvPicPr>
          <p:cNvPr id="5" name="Grafik 5">
            <a:extLst>
              <a:ext uri="{FF2B5EF4-FFF2-40B4-BE49-F238E27FC236}">
                <a16:creationId xmlns="" xmlns:a16="http://schemas.microsoft.com/office/drawing/2014/main" id="{540A9975-606B-4CA3-9061-4144CCC25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544" y="701303"/>
            <a:ext cx="2629256" cy="2701640"/>
          </a:xfrm>
          <a:prstGeom prst="rect">
            <a:avLst/>
          </a:prstGeom>
        </p:spPr>
      </p:pic>
      <p:sp>
        <p:nvSpPr>
          <p:cNvPr id="7" name="TextBox 6">
            <a:extLst>
              <a:ext uri="{FF2B5EF4-FFF2-40B4-BE49-F238E27FC236}">
                <a16:creationId xmlns="" xmlns:a16="http://schemas.microsoft.com/office/drawing/2014/main" id="{14B01C75-D1A6-4C71-B31D-03169FBF8562}"/>
              </a:ext>
            </a:extLst>
          </p:cNvPr>
          <p:cNvSpPr txBox="1"/>
          <p:nvPr/>
        </p:nvSpPr>
        <p:spPr>
          <a:xfrm>
            <a:off x="-1089892" y="5987584"/>
            <a:ext cx="7185892" cy="451406"/>
          </a:xfrm>
          <a:prstGeom prst="rect">
            <a:avLst/>
          </a:prstGeom>
          <a:noFill/>
        </p:spPr>
        <p:txBody>
          <a:bodyPr wrap="square">
            <a:spAutoFit/>
          </a:bodyPr>
          <a:lstStyle/>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Gloria von Thurn und Taxis</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830097D3-6419-4874-83FF-E34952877AD3}"/>
              </a:ext>
            </a:extLst>
          </p:cNvPr>
          <p:cNvSpPr txBox="1"/>
          <p:nvPr/>
        </p:nvSpPr>
        <p:spPr>
          <a:xfrm>
            <a:off x="6567056" y="3812310"/>
            <a:ext cx="6405418" cy="451406"/>
          </a:xfrm>
          <a:prstGeom prst="rect">
            <a:avLst/>
          </a:prstGeom>
          <a:noFill/>
        </p:spPr>
        <p:txBody>
          <a:bodyPr wrap="square">
            <a:spAutoFit/>
          </a:bodyPr>
          <a:lstStyle/>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1859 Ziffern im Kreis, 30 Kreuzer (Mi 25)</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pic>
        <p:nvPicPr>
          <p:cNvPr id="10" name="Content Placeholder 9" descr="A picture containing indoor, floor, room, bedroom&#10;&#10;Description automatically generated">
            <a:extLst>
              <a:ext uri="{FF2B5EF4-FFF2-40B4-BE49-F238E27FC236}">
                <a16:creationId xmlns="" xmlns:a16="http://schemas.microsoft.com/office/drawing/2014/main" id="{124AC637-7D27-43EC-B728-80020B3EB1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9965" y="419010"/>
            <a:ext cx="4003415" cy="5360362"/>
          </a:xfrm>
        </p:spPr>
      </p:pic>
      <p:pic>
        <p:nvPicPr>
          <p:cNvPr id="11" name="Grafik 4">
            <a:extLst>
              <a:ext uri="{FF2B5EF4-FFF2-40B4-BE49-F238E27FC236}">
                <a16:creationId xmlns="" xmlns:a16="http://schemas.microsoft.com/office/drawing/2014/main" id="{819B6243-4C21-4123-BA35-CB6A1F6721BC}"/>
              </a:ext>
            </a:extLst>
          </p:cNvPr>
          <p:cNvPicPr/>
          <p:nvPr/>
        </p:nvPicPr>
        <p:blipFill rotWithShape="1">
          <a:blip r:embed="rId5">
            <a:extLst>
              <a:ext uri="{28A0092B-C50C-407E-A947-70E740481C1C}">
                <a14:useLocalDpi xmlns:a14="http://schemas.microsoft.com/office/drawing/2010/main" val="0"/>
              </a:ext>
            </a:extLst>
          </a:blip>
          <a:srcRect l="15833" t="5500" r="16500"/>
          <a:stretch/>
        </p:blipFill>
        <p:spPr bwMode="auto">
          <a:xfrm>
            <a:off x="4602114" y="2266466"/>
            <a:ext cx="3096260" cy="4324350"/>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 xmlns:a16="http://schemas.microsoft.com/office/drawing/2014/main" id="{C5FE395D-D044-498F-A922-737ED45E238E}"/>
              </a:ext>
            </a:extLst>
          </p:cNvPr>
          <p:cNvSpPr txBox="1"/>
          <p:nvPr/>
        </p:nvSpPr>
        <p:spPr>
          <a:xfrm>
            <a:off x="3694408" y="978263"/>
            <a:ext cx="5030136" cy="866904"/>
          </a:xfrm>
          <a:prstGeom prst="rect">
            <a:avLst/>
          </a:prstGeom>
          <a:noFill/>
        </p:spPr>
        <p:txBody>
          <a:bodyPr wrap="square">
            <a:spAutoFit/>
          </a:bodyPr>
          <a:lstStyle/>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2006: Thurn und Taxis (Brettspiel), Hans im Glück Verlag</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3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3FAFDF-F7B8-4410-961C-55AF1C1722E0}"/>
              </a:ext>
            </a:extLst>
          </p:cNvPr>
          <p:cNvSpPr>
            <a:spLocks noGrp="1"/>
          </p:cNvSpPr>
          <p:nvPr>
            <p:ph type="title"/>
          </p:nvPr>
        </p:nvSpPr>
        <p:spPr/>
        <p:txBody>
          <a:bodyPr/>
          <a:lstStyle/>
          <a:p>
            <a:pPr algn="ctr"/>
            <a:r>
              <a:rPr lang="de-CH" dirty="0"/>
              <a:t>Baden</a:t>
            </a:r>
            <a:endParaRPr lang="en-US" dirty="0"/>
          </a:p>
        </p:txBody>
      </p:sp>
      <p:pic>
        <p:nvPicPr>
          <p:cNvPr id="4" name="Grafik 24">
            <a:extLst>
              <a:ext uri="{FF2B5EF4-FFF2-40B4-BE49-F238E27FC236}">
                <a16:creationId xmlns="" xmlns:a16="http://schemas.microsoft.com/office/drawing/2014/main" id="{FBA8BEE2-754B-434F-AA93-9474DF6DC3A7}"/>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8544" t="52915" r="70452" b="39557"/>
          <a:stretch/>
        </p:blipFill>
        <p:spPr bwMode="auto">
          <a:xfrm rot="5400000">
            <a:off x="922243" y="2056417"/>
            <a:ext cx="2156041" cy="2078738"/>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 xmlns:a16="http://schemas.microsoft.com/office/drawing/2014/main" id="{7C3CC436-89DF-4A97-8715-F23E14560F2A}"/>
              </a:ext>
            </a:extLst>
          </p:cNvPr>
          <p:cNvSpPr txBox="1"/>
          <p:nvPr/>
        </p:nvSpPr>
        <p:spPr>
          <a:xfrm>
            <a:off x="0" y="4047837"/>
            <a:ext cx="4500966" cy="1513235"/>
          </a:xfrm>
          <a:prstGeom prst="rect">
            <a:avLst/>
          </a:prstGeom>
          <a:noFill/>
        </p:spPr>
        <p:txBody>
          <a:bodyPr wrap="square">
            <a:spAutoFit/>
          </a:bodyPr>
          <a:lstStyle/>
          <a:p>
            <a:pPr algn="ctr">
              <a:lnSpc>
                <a:spcPct val="150000"/>
              </a:lnSpc>
            </a:pPr>
            <a:r>
              <a:rPr lang="de-DE"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1. Mai 1851 Ziffer im Kreis 6 Kreuzer (Mi 3)</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pic>
        <p:nvPicPr>
          <p:cNvPr id="7" name="Grafik 25">
            <a:extLst>
              <a:ext uri="{FF2B5EF4-FFF2-40B4-BE49-F238E27FC236}">
                <a16:creationId xmlns="" xmlns:a16="http://schemas.microsoft.com/office/drawing/2014/main" id="{FF219672-263B-4243-B3F1-F27255C8E073}"/>
              </a:ext>
            </a:extLst>
          </p:cNvPr>
          <p:cNvPicPr/>
          <p:nvPr/>
        </p:nvPicPr>
        <p:blipFill rotWithShape="1">
          <a:blip r:embed="rId4" cstate="print">
            <a:extLst>
              <a:ext uri="{28A0092B-C50C-407E-A947-70E740481C1C}">
                <a14:useLocalDpi xmlns:a14="http://schemas.microsoft.com/office/drawing/2010/main" val="0"/>
              </a:ext>
            </a:extLst>
          </a:blip>
          <a:srcRect l="8252" t="21138" r="2237" b="49593"/>
          <a:stretch/>
        </p:blipFill>
        <p:spPr bwMode="auto">
          <a:xfrm>
            <a:off x="4345051" y="1546069"/>
            <a:ext cx="6710045" cy="3099435"/>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 xmlns:a16="http://schemas.microsoft.com/office/drawing/2014/main" id="{A4492F20-B5AC-46CB-B9E6-BBE67B474BE1}"/>
              </a:ext>
            </a:extLst>
          </p:cNvPr>
          <p:cNvSpPr txBox="1"/>
          <p:nvPr/>
        </p:nvSpPr>
        <p:spPr>
          <a:xfrm>
            <a:off x="3983065" y="4537779"/>
            <a:ext cx="7003296" cy="1097736"/>
          </a:xfrm>
          <a:prstGeom prst="rect">
            <a:avLst/>
          </a:prstGeom>
          <a:noFill/>
        </p:spPr>
        <p:txBody>
          <a:bodyPr wrap="square">
            <a:spAutoFit/>
          </a:bodyPr>
          <a:lstStyle/>
          <a:p>
            <a:pPr algn="ctr">
              <a:lnSpc>
                <a:spcPct val="150000"/>
              </a:lnSpc>
            </a:pPr>
            <a:r>
              <a:rPr lang="de-DE"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Brief von Lahr nach </a:t>
            </a:r>
            <a:r>
              <a:rPr lang="de-DE" sz="1800" i="1" dirty="0" err="1">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Steinenstadt</a:t>
            </a: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 Januar 1859 (Mi 2)</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20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5DF2E5-C689-4840-9104-86A707C635E3}"/>
              </a:ext>
            </a:extLst>
          </p:cNvPr>
          <p:cNvSpPr>
            <a:spLocks noGrp="1"/>
          </p:cNvSpPr>
          <p:nvPr>
            <p:ph type="title"/>
          </p:nvPr>
        </p:nvSpPr>
        <p:spPr>
          <a:xfrm>
            <a:off x="702713" y="-93713"/>
            <a:ext cx="10515600" cy="1325563"/>
          </a:xfrm>
        </p:spPr>
        <p:txBody>
          <a:bodyPr/>
          <a:lstStyle/>
          <a:p>
            <a:pPr algn="ctr"/>
            <a:r>
              <a:rPr lang="de-CH" dirty="0"/>
              <a:t>Helgoland</a:t>
            </a:r>
            <a:endParaRPr lang="en-US" dirty="0"/>
          </a:p>
        </p:txBody>
      </p:sp>
      <p:pic>
        <p:nvPicPr>
          <p:cNvPr id="4" name="Grafik 12">
            <a:extLst>
              <a:ext uri="{FF2B5EF4-FFF2-40B4-BE49-F238E27FC236}">
                <a16:creationId xmlns="" xmlns:a16="http://schemas.microsoft.com/office/drawing/2014/main" id="{4FF82F02-5786-414F-B6EE-4DF967C88BC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912" y="1875163"/>
            <a:ext cx="4210396" cy="3107673"/>
          </a:xfrm>
          <a:prstGeom prst="rect">
            <a:avLst/>
          </a:prstGeom>
        </p:spPr>
      </p:pic>
      <p:pic>
        <p:nvPicPr>
          <p:cNvPr id="5" name="Grafik 6">
            <a:extLst>
              <a:ext uri="{FF2B5EF4-FFF2-40B4-BE49-F238E27FC236}">
                <a16:creationId xmlns="" xmlns:a16="http://schemas.microsoft.com/office/drawing/2014/main" id="{BF0F3613-0CEB-4CDD-AAB5-A66907B08C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355" y="2460526"/>
            <a:ext cx="3179598" cy="3592217"/>
          </a:xfrm>
          <a:prstGeom prst="rect">
            <a:avLst/>
          </a:prstGeom>
        </p:spPr>
      </p:pic>
      <p:pic>
        <p:nvPicPr>
          <p:cNvPr id="6" name="Grafik 9">
            <a:extLst>
              <a:ext uri="{FF2B5EF4-FFF2-40B4-BE49-F238E27FC236}">
                <a16:creationId xmlns="" xmlns:a16="http://schemas.microsoft.com/office/drawing/2014/main" id="{435506B9-32C2-401F-BDE9-D246487192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7674" y="1237753"/>
            <a:ext cx="3084946" cy="3469583"/>
          </a:xfrm>
          <a:prstGeom prst="rect">
            <a:avLst/>
          </a:prstGeom>
        </p:spPr>
      </p:pic>
      <p:sp>
        <p:nvSpPr>
          <p:cNvPr id="11" name="TextBox 10">
            <a:extLst>
              <a:ext uri="{FF2B5EF4-FFF2-40B4-BE49-F238E27FC236}">
                <a16:creationId xmlns="" xmlns:a16="http://schemas.microsoft.com/office/drawing/2014/main" id="{EAB978AB-A2FE-4C09-94B7-C6644AE63E7A}"/>
              </a:ext>
            </a:extLst>
          </p:cNvPr>
          <p:cNvSpPr txBox="1"/>
          <p:nvPr/>
        </p:nvSpPr>
        <p:spPr>
          <a:xfrm>
            <a:off x="7998540" y="4707336"/>
            <a:ext cx="4528127" cy="1282402"/>
          </a:xfrm>
          <a:prstGeom prst="rect">
            <a:avLst/>
          </a:prstGeom>
          <a:noFill/>
        </p:spPr>
        <p:txBody>
          <a:bodyPr wrap="square">
            <a:spAutoFit/>
          </a:bodyPr>
          <a:lstStyle/>
          <a:p>
            <a:pPr marL="548640" marR="548640" algn="ctr">
              <a:lnSpc>
                <a:spcPct val="150000"/>
              </a:lnSpc>
              <a:spcBef>
                <a:spcPts val="1800"/>
              </a:spcBef>
              <a:spcAft>
                <a:spcPts val="1800"/>
              </a:spcAft>
            </a:pPr>
            <a:r>
              <a:rPr lang="de-CH"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1867 Königin Victoria 1 Hamburg Schilling (Mi 2, Hamburger Neudruck)</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C08FE28B-E6A0-450E-87FB-C104BEE421DE}"/>
              </a:ext>
            </a:extLst>
          </p:cNvPr>
          <p:cNvSpPr txBox="1"/>
          <p:nvPr/>
        </p:nvSpPr>
        <p:spPr>
          <a:xfrm>
            <a:off x="4367581" y="1044159"/>
            <a:ext cx="4317071" cy="1282402"/>
          </a:xfrm>
          <a:prstGeom prst="rect">
            <a:avLst/>
          </a:prstGeom>
          <a:noFill/>
        </p:spPr>
        <p:txBody>
          <a:bodyPr wrap="square">
            <a:spAutoFit/>
          </a:bodyPr>
          <a:lstStyle/>
          <a:p>
            <a:pPr marL="548640" marR="548640" algn="ctr">
              <a:lnSpc>
                <a:spcPct val="150000"/>
              </a:lnSpc>
              <a:spcBef>
                <a:spcPts val="1800"/>
              </a:spcBef>
              <a:spcAft>
                <a:spcPts val="1800"/>
              </a:spcAft>
            </a:pPr>
            <a:r>
              <a:rPr lang="de-DE"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15. Februar 1875 Königin Victoria 1 Pfennig / 1 Farthing (Mi 11)</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336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0AE613-E0C8-4A09-85B8-9FD9BBD16C93}"/>
              </a:ext>
            </a:extLst>
          </p:cNvPr>
          <p:cNvSpPr>
            <a:spLocks noGrp="1"/>
          </p:cNvSpPr>
          <p:nvPr>
            <p:ph type="title"/>
          </p:nvPr>
        </p:nvSpPr>
        <p:spPr/>
        <p:txBody>
          <a:bodyPr/>
          <a:lstStyle/>
          <a:p>
            <a:pPr algn="ctr"/>
            <a:r>
              <a:rPr lang="de-CH" dirty="0"/>
              <a:t>Helgoland (Fortsetzung)</a:t>
            </a:r>
            <a:endParaRPr lang="en-US" dirty="0"/>
          </a:p>
        </p:txBody>
      </p:sp>
      <p:pic>
        <p:nvPicPr>
          <p:cNvPr id="4" name="Grafik 11">
            <a:extLst>
              <a:ext uri="{FF2B5EF4-FFF2-40B4-BE49-F238E27FC236}">
                <a16:creationId xmlns="" xmlns:a16="http://schemas.microsoft.com/office/drawing/2014/main" id="{3732F387-17AC-4F1F-81A5-A53BE2FA10E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27056" y="2239401"/>
            <a:ext cx="2657070" cy="2262735"/>
          </a:xfrm>
          <a:prstGeom prst="rect">
            <a:avLst/>
          </a:prstGeom>
        </p:spPr>
      </p:pic>
      <p:sp>
        <p:nvSpPr>
          <p:cNvPr id="5" name="TextBox 4">
            <a:extLst>
              <a:ext uri="{FF2B5EF4-FFF2-40B4-BE49-F238E27FC236}">
                <a16:creationId xmlns="" xmlns:a16="http://schemas.microsoft.com/office/drawing/2014/main" id="{1F7BB216-CC19-4205-8E82-699C964076C5}"/>
              </a:ext>
            </a:extLst>
          </p:cNvPr>
          <p:cNvSpPr txBox="1"/>
          <p:nvPr/>
        </p:nvSpPr>
        <p:spPr>
          <a:xfrm>
            <a:off x="1160593" y="5050849"/>
            <a:ext cx="8389995" cy="451406"/>
          </a:xfrm>
          <a:prstGeom prst="rect">
            <a:avLst/>
          </a:prstGeom>
          <a:noFill/>
        </p:spPr>
        <p:txBody>
          <a:bodyPr wrap="square">
            <a:spAutoFit/>
          </a:bodyPr>
          <a:lstStyle/>
          <a:p>
            <a:pPr marL="548640" marR="548640" algn="ctr">
              <a:lnSpc>
                <a:spcPct val="150000"/>
              </a:lnSpc>
              <a:spcBef>
                <a:spcPts val="1800"/>
              </a:spcBef>
              <a:spcAft>
                <a:spcPts val="1800"/>
              </a:spcAft>
            </a:pPr>
            <a:r>
              <a:rPr lang="de-CH"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rPr>
              <a:t>9. August 1940 Helgoland seit 50 Jahren deutsch 6 + 94 Pf. (Mi 750)</a:t>
            </a:r>
            <a:endParaRPr lang="en-US" sz="1800" i="1" dirty="0">
              <a:solidFill>
                <a:srgbClr val="4472C4"/>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93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C860B-B858-4687-9B25-8D33623E1D0A}"/>
              </a:ext>
            </a:extLst>
          </p:cNvPr>
          <p:cNvSpPr>
            <a:spLocks noGrp="1"/>
          </p:cNvSpPr>
          <p:nvPr>
            <p:ph type="title"/>
          </p:nvPr>
        </p:nvSpPr>
        <p:spPr/>
        <p:txBody>
          <a:bodyPr/>
          <a:lstStyle/>
          <a:p>
            <a:r>
              <a:rPr lang="de-CH" dirty="0"/>
              <a:t>Weitere Informationen</a:t>
            </a:r>
            <a:endParaRPr lang="en-US" dirty="0"/>
          </a:p>
        </p:txBody>
      </p:sp>
      <p:sp>
        <p:nvSpPr>
          <p:cNvPr id="3" name="Content Placeholder 2">
            <a:extLst>
              <a:ext uri="{FF2B5EF4-FFF2-40B4-BE49-F238E27FC236}">
                <a16:creationId xmlns="" xmlns:a16="http://schemas.microsoft.com/office/drawing/2014/main" id="{11FCB044-CFF4-426C-BC16-024185133B95}"/>
              </a:ext>
            </a:extLst>
          </p:cNvPr>
          <p:cNvSpPr>
            <a:spLocks noGrp="1"/>
          </p:cNvSpPr>
          <p:nvPr>
            <p:ph idx="1"/>
          </p:nvPr>
        </p:nvSpPr>
        <p:spPr/>
        <p:txBody>
          <a:bodyPr/>
          <a:lstStyle/>
          <a:p>
            <a:pPr marL="0" indent="0">
              <a:buNone/>
            </a:pPr>
            <a:r>
              <a:rPr lang="de-CH" dirty="0"/>
              <a:t>Schweizerischer Philatelisten-Verein Basel </a:t>
            </a:r>
          </a:p>
          <a:p>
            <a:pPr lvl="1"/>
            <a:r>
              <a:rPr lang="de-CH" dirty="0"/>
              <a:t>Trifft sich einmal im Monat</a:t>
            </a:r>
          </a:p>
          <a:p>
            <a:pPr lvl="1"/>
            <a:r>
              <a:rPr lang="de-CH" dirty="0"/>
              <a:t>Fachvorträge, Tauschbörse und Auktionen</a:t>
            </a:r>
          </a:p>
          <a:p>
            <a:pPr lvl="1"/>
            <a:r>
              <a:rPr lang="de-CH" dirty="0"/>
              <a:t>Austausch mit Gleichgesinnten</a:t>
            </a:r>
          </a:p>
          <a:p>
            <a:pPr lvl="1"/>
            <a:r>
              <a:rPr lang="de-CH" dirty="0"/>
              <a:t>Webseite mit News, Artikeln und links: </a:t>
            </a:r>
            <a:r>
              <a:rPr lang="de-CH" dirty="0">
                <a:hlinkClick r:id="rId3"/>
              </a:rPr>
              <a:t>https://philatelisten-basel.ch/</a:t>
            </a:r>
            <a:endParaRPr lang="en-US" dirty="0"/>
          </a:p>
          <a:p>
            <a:pPr lvl="1"/>
            <a:endParaRPr lang="en-US" dirty="0"/>
          </a:p>
          <a:p>
            <a:pPr marL="0" indent="0">
              <a:buNone/>
            </a:pPr>
            <a:r>
              <a:rPr lang="en-US" dirty="0"/>
              <a:t>Adrian Schaub (</a:t>
            </a:r>
            <a:r>
              <a:rPr lang="en-US" dirty="0">
                <a:hlinkClick r:id="rId4"/>
              </a:rPr>
              <a:t>adrian@adrianschaub.com</a:t>
            </a:r>
            <a:r>
              <a:rPr lang="en-US" dirty="0"/>
              <a:t>, 079 529 44 49</a:t>
            </a:r>
            <a:r>
              <a:rPr lang="en-US" dirty="0" smtClean="0"/>
              <a:t>)</a:t>
            </a:r>
          </a:p>
          <a:p>
            <a:pPr marL="0" indent="0">
              <a:buNone/>
            </a:pPr>
            <a:endParaRPr lang="en-US" dirty="0"/>
          </a:p>
          <a:p>
            <a:pPr marL="0" indent="0">
              <a:buNone/>
            </a:pPr>
            <a:r>
              <a:rPr lang="en-US" dirty="0" err="1" smtClean="0"/>
              <a:t>Quartieroase</a:t>
            </a:r>
            <a:r>
              <a:rPr lang="en-US" dirty="0" smtClean="0"/>
              <a:t>: </a:t>
            </a:r>
            <a:r>
              <a:rPr lang="en-US" dirty="0" err="1" smtClean="0"/>
              <a:t>Philatelistentreff</a:t>
            </a:r>
            <a:r>
              <a:rPr lang="en-US" dirty="0" smtClean="0"/>
              <a:t> analog </a:t>
            </a:r>
            <a:r>
              <a:rPr lang="en-US" dirty="0" err="1" smtClean="0"/>
              <a:t>zu</a:t>
            </a:r>
            <a:r>
              <a:rPr lang="en-US" dirty="0" smtClean="0"/>
              <a:t> </a:t>
            </a:r>
            <a:r>
              <a:rPr lang="en-US" dirty="0" err="1" smtClean="0"/>
              <a:t>Berufsgruppentreffen</a:t>
            </a:r>
            <a:r>
              <a:rPr lang="en-US" dirty="0" smtClean="0"/>
              <a:t>?</a:t>
            </a:r>
            <a:endParaRPr lang="en-US" dirty="0"/>
          </a:p>
        </p:txBody>
      </p:sp>
    </p:spTree>
    <p:extLst>
      <p:ext uri="{BB962C8B-B14F-4D97-AF65-F5344CB8AC3E}">
        <p14:creationId xmlns:p14="http://schemas.microsoft.com/office/powerpoint/2010/main" val="21538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7CBF60E-1697-4418-98C5-5FCD924F7BA6}"/>
              </a:ext>
            </a:extLst>
          </p:cNvPr>
          <p:cNvSpPr>
            <a:spLocks noGrp="1"/>
          </p:cNvSpPr>
          <p:nvPr>
            <p:ph type="title"/>
          </p:nvPr>
        </p:nvSpPr>
        <p:spPr/>
        <p:txBody>
          <a:bodyPr/>
          <a:lstStyle/>
          <a:p>
            <a:pPr algn="ctr"/>
            <a:r>
              <a:rPr lang="de-CH" dirty="0"/>
              <a:t>Reaktivierung eines Philatelisten</a:t>
            </a:r>
          </a:p>
        </p:txBody>
      </p:sp>
      <p:sp>
        <p:nvSpPr>
          <p:cNvPr id="6" name="Rechteck 5">
            <a:extLst>
              <a:ext uri="{FF2B5EF4-FFF2-40B4-BE49-F238E27FC236}">
                <a16:creationId xmlns="" xmlns:a16="http://schemas.microsoft.com/office/drawing/2014/main" id="{98F5E043-286E-4830-9526-67DE246BCCBA}"/>
              </a:ext>
            </a:extLst>
          </p:cNvPr>
          <p:cNvSpPr/>
          <p:nvPr/>
        </p:nvSpPr>
        <p:spPr>
          <a:xfrm>
            <a:off x="2133599" y="5847427"/>
            <a:ext cx="7439025" cy="451406"/>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2014: Sonderblock Schallplatte (SBK 1524)</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pic>
        <p:nvPicPr>
          <p:cNvPr id="8" name="Content Placeholder 7" descr="A close-up of a fan&#10;&#10;Description automatically generated with low confidence">
            <a:extLst>
              <a:ext uri="{FF2B5EF4-FFF2-40B4-BE49-F238E27FC236}">
                <a16:creationId xmlns="" xmlns:a16="http://schemas.microsoft.com/office/drawing/2014/main" id="{DF58746C-5D4D-4BAC-B298-E8048D1D0A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6000" y="1467428"/>
            <a:ext cx="5080000" cy="4089400"/>
          </a:xfrm>
        </p:spPr>
      </p:pic>
    </p:spTree>
    <p:extLst>
      <p:ext uri="{BB962C8B-B14F-4D97-AF65-F5344CB8AC3E}">
        <p14:creationId xmlns:p14="http://schemas.microsoft.com/office/powerpoint/2010/main" val="28018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846206-542D-4146-8336-E374C0066045}"/>
              </a:ext>
            </a:extLst>
          </p:cNvPr>
          <p:cNvSpPr>
            <a:spLocks noGrp="1"/>
          </p:cNvSpPr>
          <p:nvPr>
            <p:ph type="title"/>
          </p:nvPr>
        </p:nvSpPr>
        <p:spPr/>
        <p:txBody>
          <a:bodyPr/>
          <a:lstStyle/>
          <a:p>
            <a:pPr algn="ctr"/>
            <a:r>
              <a:rPr lang="de-CH" dirty="0"/>
              <a:t>Geschichte der Postbeförderung</a:t>
            </a:r>
          </a:p>
        </p:txBody>
      </p:sp>
      <p:sp>
        <p:nvSpPr>
          <p:cNvPr id="6" name="Rechteck 5">
            <a:extLst>
              <a:ext uri="{FF2B5EF4-FFF2-40B4-BE49-F238E27FC236}">
                <a16:creationId xmlns="" xmlns:a16="http://schemas.microsoft.com/office/drawing/2014/main" id="{2DDFFE10-146F-4109-871B-4C02CFA2190E}"/>
              </a:ext>
            </a:extLst>
          </p:cNvPr>
          <p:cNvSpPr/>
          <p:nvPr/>
        </p:nvSpPr>
        <p:spPr>
          <a:xfrm>
            <a:off x="2809875" y="5625971"/>
            <a:ext cx="6096000" cy="866904"/>
          </a:xfrm>
          <a:prstGeom prst="rect">
            <a:avLst/>
          </a:prstGeom>
        </p:spPr>
        <p:txBody>
          <a:bodyPr>
            <a:spAutoFit/>
          </a:bodyPr>
          <a:lstStyle/>
          <a:p>
            <a:pPr marL="548640" marR="548640" algn="ctr">
              <a:lnSpc>
                <a:spcPct val="150000"/>
              </a:lnSpc>
              <a:spcBef>
                <a:spcPts val="1800"/>
              </a:spcBef>
              <a:spcAft>
                <a:spcPts val="1800"/>
              </a:spcAft>
            </a:pPr>
            <a:r>
              <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Strassennetz des Cursus </a:t>
            </a:r>
            <a:r>
              <a:rPr lang="de-CH" i="1" dirty="0" err="1">
                <a:solidFill>
                  <a:srgbClr val="4472C4"/>
                </a:solidFill>
                <a:latin typeface="Tahoma" panose="020B0604030504040204" pitchFamily="34" charset="0"/>
                <a:ea typeface="Times New Roman" panose="02020603050405020304" pitchFamily="18" charset="0"/>
                <a:cs typeface="Times New Roman" panose="02020603050405020304" pitchFamily="18" charset="0"/>
              </a:rPr>
              <a:t>publicus</a:t>
            </a:r>
            <a:r>
              <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 auf dem heutigen Gebiet der Schweiz</a:t>
            </a:r>
          </a:p>
        </p:txBody>
      </p:sp>
      <p:pic>
        <p:nvPicPr>
          <p:cNvPr id="11" name="Inhaltsplatzhalter 10">
            <a:extLst>
              <a:ext uri="{FF2B5EF4-FFF2-40B4-BE49-F238E27FC236}">
                <a16:creationId xmlns="" xmlns:a16="http://schemas.microsoft.com/office/drawing/2014/main" id="{A5CBBF4D-CF70-41C0-8BA6-C0FD8CCC3784}"/>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4995" t="52880" r="6271" b="8361"/>
          <a:stretch/>
        </p:blipFill>
        <p:spPr bwMode="auto">
          <a:xfrm>
            <a:off x="3241039" y="1384488"/>
            <a:ext cx="5657087" cy="40846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009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B683C4-3864-4EC9-B351-FDC3FAC840E2}"/>
              </a:ext>
            </a:extLst>
          </p:cNvPr>
          <p:cNvSpPr>
            <a:spLocks noGrp="1"/>
          </p:cNvSpPr>
          <p:nvPr>
            <p:ph type="title"/>
          </p:nvPr>
        </p:nvSpPr>
        <p:spPr/>
        <p:txBody>
          <a:bodyPr/>
          <a:lstStyle/>
          <a:p>
            <a:pPr algn="ctr"/>
            <a:r>
              <a:rPr lang="de-CH" dirty="0"/>
              <a:t>Vorphilatelie</a:t>
            </a:r>
          </a:p>
        </p:txBody>
      </p:sp>
      <p:pic>
        <p:nvPicPr>
          <p:cNvPr id="4" name="Inhaltsplatzhalter 3">
            <a:extLst>
              <a:ext uri="{FF2B5EF4-FFF2-40B4-BE49-F238E27FC236}">
                <a16:creationId xmlns="" xmlns:a16="http://schemas.microsoft.com/office/drawing/2014/main" id="{6F9C8C99-E294-4C75-B070-D753926173A8}"/>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5545" t="23553" r="16327" b="25275"/>
          <a:stretch/>
        </p:blipFill>
        <p:spPr bwMode="auto">
          <a:xfrm>
            <a:off x="4045739" y="1363960"/>
            <a:ext cx="4100522" cy="4351338"/>
          </a:xfrm>
          <a:prstGeom prst="rect">
            <a:avLst/>
          </a:prstGeom>
          <a:noFill/>
          <a:ln>
            <a:noFill/>
          </a:ln>
          <a:extLst>
            <a:ext uri="{53640926-AAD7-44D8-BBD7-CCE9431645EC}">
              <a14:shadowObscured xmlns:a14="http://schemas.microsoft.com/office/drawing/2010/main"/>
            </a:ext>
          </a:extLst>
        </p:spPr>
      </p:pic>
      <p:sp>
        <p:nvSpPr>
          <p:cNvPr id="6" name="Rechteck 5">
            <a:extLst>
              <a:ext uri="{FF2B5EF4-FFF2-40B4-BE49-F238E27FC236}">
                <a16:creationId xmlns="" xmlns:a16="http://schemas.microsoft.com/office/drawing/2014/main" id="{1AB7759D-1F6B-4791-A0F8-14326EA56765}"/>
              </a:ext>
            </a:extLst>
          </p:cNvPr>
          <p:cNvSpPr/>
          <p:nvPr/>
        </p:nvSpPr>
        <p:spPr>
          <a:xfrm>
            <a:off x="1581150" y="5715298"/>
            <a:ext cx="9620249" cy="866904"/>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cs typeface="Times New Roman" panose="02020603050405020304" pitchFamily="18" charset="0"/>
              </a:rPr>
              <a:t>Brief von Genua nach Bern, Juni 1855 mit Stempel von Genua, Genf und Bern und handschriftlichem Vermerk der Gebühren. </a:t>
            </a:r>
            <a:endParaRPr lang="de-CH" i="1" dirty="0">
              <a:solidFill>
                <a:srgbClr val="4472C4"/>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7947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22E19D-C019-4804-856D-E11A9DFD5102}"/>
              </a:ext>
            </a:extLst>
          </p:cNvPr>
          <p:cNvSpPr>
            <a:spLocks noGrp="1"/>
          </p:cNvSpPr>
          <p:nvPr>
            <p:ph type="title"/>
          </p:nvPr>
        </p:nvSpPr>
        <p:spPr/>
        <p:txBody>
          <a:bodyPr/>
          <a:lstStyle/>
          <a:p>
            <a:pPr algn="ctr"/>
            <a:r>
              <a:rPr lang="de-CH" dirty="0"/>
              <a:t>Erste Briefmarke der Welt</a:t>
            </a:r>
          </a:p>
        </p:txBody>
      </p:sp>
      <p:pic>
        <p:nvPicPr>
          <p:cNvPr id="4" name="Inhaltsplatzhalter 3">
            <a:extLst>
              <a:ext uri="{FF2B5EF4-FFF2-40B4-BE49-F238E27FC236}">
                <a16:creationId xmlns="" xmlns:a16="http://schemas.microsoft.com/office/drawing/2014/main" id="{69B82D62-61DF-4480-91EB-85C97C38A5F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166" t="17523" r="31616" b="62058"/>
          <a:stretch/>
        </p:blipFill>
        <p:spPr bwMode="auto">
          <a:xfrm>
            <a:off x="3012913" y="1698437"/>
            <a:ext cx="6166173" cy="3849515"/>
          </a:xfrm>
          <a:prstGeom prst="rect">
            <a:avLst/>
          </a:prstGeom>
          <a:noFill/>
          <a:ln>
            <a:noFill/>
          </a:ln>
          <a:extLst>
            <a:ext uri="{53640926-AAD7-44D8-BBD7-CCE9431645EC}">
              <a14:shadowObscured xmlns:a14="http://schemas.microsoft.com/office/drawing/2010/main"/>
            </a:ext>
          </a:extLst>
        </p:spPr>
      </p:pic>
      <p:sp>
        <p:nvSpPr>
          <p:cNvPr id="5" name="Rechteck 4">
            <a:extLst>
              <a:ext uri="{FF2B5EF4-FFF2-40B4-BE49-F238E27FC236}">
                <a16:creationId xmlns="" xmlns:a16="http://schemas.microsoft.com/office/drawing/2014/main" id="{68244077-1C23-4D7D-9998-4743ED5D3FB0}"/>
              </a:ext>
            </a:extLst>
          </p:cNvPr>
          <p:cNvSpPr/>
          <p:nvPr/>
        </p:nvSpPr>
        <p:spPr>
          <a:xfrm>
            <a:off x="3353256" y="6041469"/>
            <a:ext cx="5256887" cy="451406"/>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6. Mai 1840, Königin Victoria (Mi GB 1)</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40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D9EA6A-55B5-4F57-B762-78FC8E75F045}"/>
              </a:ext>
            </a:extLst>
          </p:cNvPr>
          <p:cNvSpPr>
            <a:spLocks noGrp="1"/>
          </p:cNvSpPr>
          <p:nvPr>
            <p:ph type="title"/>
          </p:nvPr>
        </p:nvSpPr>
        <p:spPr/>
        <p:txBody>
          <a:bodyPr/>
          <a:lstStyle/>
          <a:p>
            <a:pPr algn="ctr"/>
            <a:r>
              <a:rPr lang="de-CH" dirty="0"/>
              <a:t>Kunstwerke in Kleinformat</a:t>
            </a:r>
          </a:p>
        </p:txBody>
      </p:sp>
      <p:pic>
        <p:nvPicPr>
          <p:cNvPr id="4" name="Inhaltsplatzhalter 3">
            <a:extLst>
              <a:ext uri="{FF2B5EF4-FFF2-40B4-BE49-F238E27FC236}">
                <a16:creationId xmlns="" xmlns:a16="http://schemas.microsoft.com/office/drawing/2014/main" id="{7FA5842D-FD93-43A7-A800-383A1497231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378" t="22307" r="19413" b="51481"/>
          <a:stretch/>
        </p:blipFill>
        <p:spPr bwMode="auto">
          <a:xfrm>
            <a:off x="3052618" y="1487598"/>
            <a:ext cx="6086763" cy="3882804"/>
          </a:xfrm>
          <a:prstGeom prst="rect">
            <a:avLst/>
          </a:prstGeom>
          <a:noFill/>
          <a:ln>
            <a:noFill/>
          </a:ln>
          <a:extLst>
            <a:ext uri="{53640926-AAD7-44D8-BBD7-CCE9431645EC}">
              <a14:shadowObscured xmlns:a14="http://schemas.microsoft.com/office/drawing/2010/main"/>
            </a:ext>
          </a:extLst>
        </p:spPr>
      </p:pic>
      <p:sp>
        <p:nvSpPr>
          <p:cNvPr id="5" name="Rechteck 4">
            <a:extLst>
              <a:ext uri="{FF2B5EF4-FFF2-40B4-BE49-F238E27FC236}">
                <a16:creationId xmlns="" xmlns:a16="http://schemas.microsoft.com/office/drawing/2014/main" id="{AD1C55B4-D45D-4167-BAC0-88FF2A0F0DA6}"/>
              </a:ext>
            </a:extLst>
          </p:cNvPr>
          <p:cNvSpPr/>
          <p:nvPr/>
        </p:nvSpPr>
        <p:spPr>
          <a:xfrm>
            <a:off x="838200" y="5625971"/>
            <a:ext cx="10872061" cy="866904"/>
          </a:xfrm>
          <a:prstGeom prst="rect">
            <a:avLst/>
          </a:prstGeom>
        </p:spPr>
        <p:txBody>
          <a:bodyPr wrap="square">
            <a:spAutoFit/>
          </a:bodyPr>
          <a:lstStyle/>
          <a:p>
            <a:pPr marL="548640" marR="548640" algn="ctr">
              <a:lnSpc>
                <a:spcPct val="150000"/>
              </a:lnSpc>
              <a:spcBef>
                <a:spcPts val="1800"/>
              </a:spcBef>
              <a:spcAft>
                <a:spcPts val="1800"/>
              </a:spcAft>
            </a:pPr>
            <a:r>
              <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Januar 1922, Frauenkopf 20, 25, 50, 100, 200, 500, 1000 Kronen (Mi Österreich 398A, 399A, 400A, 401A, 402A, 403A, 404A)</a:t>
            </a:r>
          </a:p>
        </p:txBody>
      </p:sp>
    </p:spTree>
    <p:extLst>
      <p:ext uri="{BB962C8B-B14F-4D97-AF65-F5344CB8AC3E}">
        <p14:creationId xmlns:p14="http://schemas.microsoft.com/office/powerpoint/2010/main" val="63369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7B8721-C74F-4F27-A37E-E5783FC858AF}"/>
              </a:ext>
            </a:extLst>
          </p:cNvPr>
          <p:cNvSpPr>
            <a:spLocks noGrp="1"/>
          </p:cNvSpPr>
          <p:nvPr>
            <p:ph type="title"/>
          </p:nvPr>
        </p:nvSpPr>
        <p:spPr>
          <a:xfrm>
            <a:off x="1096818" y="20359"/>
            <a:ext cx="10515600" cy="1325563"/>
          </a:xfrm>
        </p:spPr>
        <p:txBody>
          <a:bodyPr/>
          <a:lstStyle/>
          <a:p>
            <a:r>
              <a:rPr lang="de-CH" dirty="0"/>
              <a:t>Ganzsachen</a:t>
            </a:r>
          </a:p>
        </p:txBody>
      </p:sp>
      <p:pic>
        <p:nvPicPr>
          <p:cNvPr id="4" name="Inhaltsplatzhalter 3">
            <a:extLst>
              <a:ext uri="{FF2B5EF4-FFF2-40B4-BE49-F238E27FC236}">
                <a16:creationId xmlns="" xmlns:a16="http://schemas.microsoft.com/office/drawing/2014/main" id="{78F74BC3-8B23-4E91-9827-48A9FA05128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222" t="9983" r="18531" b="59205"/>
          <a:stretch/>
        </p:blipFill>
        <p:spPr bwMode="auto">
          <a:xfrm>
            <a:off x="204077" y="1600956"/>
            <a:ext cx="5630467" cy="3646706"/>
          </a:xfrm>
          <a:prstGeom prst="rect">
            <a:avLst/>
          </a:prstGeom>
          <a:noFill/>
          <a:ln>
            <a:noFill/>
          </a:ln>
          <a:extLst>
            <a:ext uri="{53640926-AAD7-44D8-BBD7-CCE9431645EC}">
              <a14:shadowObscured xmlns:a14="http://schemas.microsoft.com/office/drawing/2010/main"/>
            </a:ext>
          </a:extLst>
        </p:spPr>
      </p:pic>
      <p:pic>
        <p:nvPicPr>
          <p:cNvPr id="5" name="Grafik 4">
            <a:extLst>
              <a:ext uri="{FF2B5EF4-FFF2-40B4-BE49-F238E27FC236}">
                <a16:creationId xmlns="" xmlns:a16="http://schemas.microsoft.com/office/drawing/2014/main" id="{365340BF-D7CB-4EA5-B5A8-841CF92AC7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72" t="22697" r="17869" b="46177"/>
          <a:stretch/>
        </p:blipFill>
        <p:spPr bwMode="auto">
          <a:xfrm>
            <a:off x="5834545" y="206708"/>
            <a:ext cx="6253430" cy="4084101"/>
          </a:xfrm>
          <a:prstGeom prst="rect">
            <a:avLst/>
          </a:prstGeom>
          <a:noFill/>
          <a:ln>
            <a:noFill/>
          </a:ln>
          <a:extLst>
            <a:ext uri="{53640926-AAD7-44D8-BBD7-CCE9431645EC}">
              <a14:shadowObscured xmlns:a14="http://schemas.microsoft.com/office/drawing/2010/main"/>
            </a:ext>
          </a:extLst>
        </p:spPr>
      </p:pic>
      <p:sp>
        <p:nvSpPr>
          <p:cNvPr id="6" name="Rechteck 5">
            <a:extLst>
              <a:ext uri="{FF2B5EF4-FFF2-40B4-BE49-F238E27FC236}">
                <a16:creationId xmlns="" xmlns:a16="http://schemas.microsoft.com/office/drawing/2014/main" id="{D223FA82-4E6E-4D7A-B682-FBFEFBA439C4}"/>
              </a:ext>
            </a:extLst>
          </p:cNvPr>
          <p:cNvSpPr/>
          <p:nvPr/>
        </p:nvSpPr>
        <p:spPr>
          <a:xfrm>
            <a:off x="409288" y="5368890"/>
            <a:ext cx="11540142" cy="1282402"/>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10. Mai 1925 Flugpost Basel-Zürich anlässlich der Einweihung des Wehrmännerdenkmals auf der Batterie auf dem Bruderholz bei Basel mit Tellbrustbild 10 Rp. (SBK 153), Flugpostmarke (SBK F 3) sowie FDC Vignette und Stempel</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01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3EDC5F6A-AD52-4687-9970-8518D1E195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32" t="17382" r="17841" b="50775"/>
          <a:stretch/>
        </p:blipFill>
        <p:spPr bwMode="auto">
          <a:xfrm>
            <a:off x="82058" y="48595"/>
            <a:ext cx="5931883" cy="3921125"/>
          </a:xfrm>
          <a:prstGeom prst="rect">
            <a:avLst/>
          </a:prstGeom>
          <a:noFill/>
          <a:ln>
            <a:noFill/>
          </a:ln>
          <a:extLst>
            <a:ext uri="{53640926-AAD7-44D8-BBD7-CCE9431645EC}">
              <a14:shadowObscured xmlns:a14="http://schemas.microsoft.com/office/drawing/2010/main"/>
            </a:ext>
          </a:extLst>
        </p:spPr>
      </p:pic>
      <p:pic>
        <p:nvPicPr>
          <p:cNvPr id="5" name="Grafik 4">
            <a:extLst>
              <a:ext uri="{FF2B5EF4-FFF2-40B4-BE49-F238E27FC236}">
                <a16:creationId xmlns="" xmlns:a16="http://schemas.microsoft.com/office/drawing/2014/main" id="{73AC284B-DC49-40BC-A299-E6CE618F8D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305" t="17169" r="14723" b="51585"/>
          <a:stretch/>
        </p:blipFill>
        <p:spPr bwMode="auto">
          <a:xfrm>
            <a:off x="6096000" y="1801051"/>
            <a:ext cx="6065773" cy="3938628"/>
          </a:xfrm>
          <a:prstGeom prst="rect">
            <a:avLst/>
          </a:prstGeom>
          <a:noFill/>
          <a:ln>
            <a:noFill/>
          </a:ln>
          <a:extLst>
            <a:ext uri="{53640926-AAD7-44D8-BBD7-CCE9431645EC}">
              <a14:shadowObscured xmlns:a14="http://schemas.microsoft.com/office/drawing/2010/main"/>
            </a:ext>
          </a:extLst>
        </p:spPr>
      </p:pic>
      <p:sp>
        <p:nvSpPr>
          <p:cNvPr id="6" name="Rechteck 5">
            <a:extLst>
              <a:ext uri="{FF2B5EF4-FFF2-40B4-BE49-F238E27FC236}">
                <a16:creationId xmlns="" xmlns:a16="http://schemas.microsoft.com/office/drawing/2014/main" id="{6FEB7AE2-5752-42B8-B7C9-8A64EFC92F8C}"/>
              </a:ext>
            </a:extLst>
          </p:cNvPr>
          <p:cNvSpPr/>
          <p:nvPr/>
        </p:nvSpPr>
        <p:spPr>
          <a:xfrm>
            <a:off x="-766619" y="4564806"/>
            <a:ext cx="7376160" cy="451406"/>
          </a:xfrm>
          <a:prstGeom prst="rect">
            <a:avLst/>
          </a:prstGeom>
        </p:spPr>
        <p:txBody>
          <a:bodyPr wrap="square">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Postkarte mit Germania Vordruck 5 Pfennig (Mi DR 70)</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29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7253D68-FD86-40BE-B2A0-F352DABE07D3}"/>
              </a:ext>
            </a:extLst>
          </p:cNvPr>
          <p:cNvSpPr>
            <a:spLocks noGrp="1"/>
          </p:cNvSpPr>
          <p:nvPr>
            <p:ph type="title"/>
          </p:nvPr>
        </p:nvSpPr>
        <p:spPr/>
        <p:txBody>
          <a:bodyPr/>
          <a:lstStyle/>
          <a:p>
            <a:pPr algn="ctr"/>
            <a:r>
              <a:rPr lang="de-CH" dirty="0"/>
              <a:t>Briefmarken mit Aufschlägen</a:t>
            </a:r>
          </a:p>
        </p:txBody>
      </p:sp>
      <p:pic>
        <p:nvPicPr>
          <p:cNvPr id="4" name="Inhaltsplatzhalter 3">
            <a:extLst>
              <a:ext uri="{FF2B5EF4-FFF2-40B4-BE49-F238E27FC236}">
                <a16:creationId xmlns="" xmlns:a16="http://schemas.microsoft.com/office/drawing/2014/main" id="{649A45D5-6FC2-4455-945A-4558C0A3DD2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649" t="23586" r="52104" b="67456"/>
          <a:stretch/>
        </p:blipFill>
        <p:spPr bwMode="auto">
          <a:xfrm>
            <a:off x="878140" y="1429935"/>
            <a:ext cx="3399220" cy="3825555"/>
          </a:xfrm>
          <a:prstGeom prst="rect">
            <a:avLst/>
          </a:prstGeom>
          <a:noFill/>
          <a:ln>
            <a:noFill/>
          </a:ln>
          <a:extLst>
            <a:ext uri="{53640926-AAD7-44D8-BBD7-CCE9431645EC}">
              <a14:shadowObscured xmlns:a14="http://schemas.microsoft.com/office/drawing/2010/main"/>
            </a:ext>
          </a:extLst>
        </p:spPr>
      </p:pic>
      <p:sp>
        <p:nvSpPr>
          <p:cNvPr id="5" name="Rechteck 4">
            <a:extLst>
              <a:ext uri="{FF2B5EF4-FFF2-40B4-BE49-F238E27FC236}">
                <a16:creationId xmlns="" xmlns:a16="http://schemas.microsoft.com/office/drawing/2014/main" id="{E792F527-D1FB-4F35-ACEE-ED39BFC8EB21}"/>
              </a:ext>
            </a:extLst>
          </p:cNvPr>
          <p:cNvSpPr/>
          <p:nvPr/>
        </p:nvSpPr>
        <p:spPr>
          <a:xfrm>
            <a:off x="-272473" y="5424781"/>
            <a:ext cx="6096000" cy="1282402"/>
          </a:xfrm>
          <a:prstGeom prst="rect">
            <a:avLst/>
          </a:prstGeom>
        </p:spPr>
        <p:txBody>
          <a:bodyPr>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1. Mai 1919, </a:t>
            </a:r>
            <a:r>
              <a:rPr lang="de-DE" i="1" dirty="0" err="1">
                <a:solidFill>
                  <a:srgbClr val="4472C4"/>
                </a:solidFill>
                <a:latin typeface="Tahoma" panose="020B0604030504040204" pitchFamily="34" charset="0"/>
                <a:ea typeface="Times New Roman" panose="02020603050405020304" pitchFamily="18" charset="0"/>
                <a:cs typeface="Times New Roman" panose="02020603050405020304" pitchFamily="18" charset="0"/>
              </a:rPr>
              <a:t>Kriegsgeschädigtenhilfe</a:t>
            </a: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 Germania mit Aufdruck «für Kriegsbeschädigte», 10+5 </a:t>
            </a:r>
            <a:r>
              <a:rPr lang="de-DE" i="1" dirty="0" err="1">
                <a:solidFill>
                  <a:srgbClr val="4472C4"/>
                </a:solidFill>
                <a:latin typeface="Tahoma" panose="020B0604030504040204" pitchFamily="34" charset="0"/>
                <a:ea typeface="Times New Roman" panose="02020603050405020304" pitchFamily="18" charset="0"/>
                <a:cs typeface="Times New Roman" panose="02020603050405020304" pitchFamily="18" charset="0"/>
              </a:rPr>
              <a:t>Pf</a:t>
            </a: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 (Mi DR 105)</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pic>
        <p:nvPicPr>
          <p:cNvPr id="6" name="Grafik 5">
            <a:extLst>
              <a:ext uri="{FF2B5EF4-FFF2-40B4-BE49-F238E27FC236}">
                <a16:creationId xmlns="" xmlns:a16="http://schemas.microsoft.com/office/drawing/2014/main" id="{07C85F22-A215-43A3-8439-959D2F387A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 t="5644" r="15597" b="5356"/>
          <a:stretch/>
        </p:blipFill>
        <p:spPr bwMode="auto">
          <a:xfrm rot="5400000">
            <a:off x="6402503" y="127606"/>
            <a:ext cx="4303384" cy="6597408"/>
          </a:xfrm>
          <a:prstGeom prst="rect">
            <a:avLst/>
          </a:prstGeom>
          <a:noFill/>
          <a:ln>
            <a:noFill/>
          </a:ln>
          <a:extLst>
            <a:ext uri="{53640926-AAD7-44D8-BBD7-CCE9431645EC}">
              <a14:shadowObscured xmlns:a14="http://schemas.microsoft.com/office/drawing/2010/main"/>
            </a:ext>
          </a:extLst>
        </p:spPr>
      </p:pic>
      <p:sp>
        <p:nvSpPr>
          <p:cNvPr id="7" name="Rechteck 6">
            <a:extLst>
              <a:ext uri="{FF2B5EF4-FFF2-40B4-BE49-F238E27FC236}">
                <a16:creationId xmlns="" xmlns:a16="http://schemas.microsoft.com/office/drawing/2014/main" id="{B084AB4C-E339-4419-9F68-70BBA55A1536}"/>
              </a:ext>
            </a:extLst>
          </p:cNvPr>
          <p:cNvSpPr/>
          <p:nvPr/>
        </p:nvSpPr>
        <p:spPr>
          <a:xfrm>
            <a:off x="5105400" y="5354197"/>
            <a:ext cx="6096000" cy="1282402"/>
          </a:xfrm>
          <a:prstGeom prst="rect">
            <a:avLst/>
          </a:prstGeom>
        </p:spPr>
        <p:txBody>
          <a:bodyPr>
            <a:spAutoFit/>
          </a:bodyPr>
          <a:lstStyle/>
          <a:p>
            <a:pPr marL="548640" marR="548640" algn="ctr">
              <a:lnSpc>
                <a:spcPct val="150000"/>
              </a:lnSpc>
              <a:spcBef>
                <a:spcPts val="1800"/>
              </a:spcBef>
              <a:spcAft>
                <a:spcPts val="1800"/>
              </a:spcAft>
            </a:pPr>
            <a:r>
              <a:rPr lang="de-DE"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rPr>
              <a:t>7.9.1987 Postbote heute (SBK 738) mit Aufdruck zugunsten der Unwettergeschädigten (SBK W66) </a:t>
            </a:r>
            <a:endParaRPr lang="de-CH" i="1" dirty="0">
              <a:solidFill>
                <a:srgbClr val="4472C4"/>
              </a:solid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0066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2770</Words>
  <Application>Microsoft Office PowerPoint</Application>
  <PresentationFormat>Breitbild</PresentationFormat>
  <Paragraphs>178</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Tahoma</vt:lpstr>
      <vt:lpstr>Times New Roman</vt:lpstr>
      <vt:lpstr>Office</vt:lpstr>
      <vt:lpstr>Zeitreise mit dem Basler Dybli</vt:lpstr>
      <vt:lpstr>Reaktivierung eines Philatelisten</vt:lpstr>
      <vt:lpstr>Geschichte der Postbeförderung</vt:lpstr>
      <vt:lpstr>Vorphilatelie</vt:lpstr>
      <vt:lpstr>Erste Briefmarke der Welt</vt:lpstr>
      <vt:lpstr>Kunstwerke in Kleinformat</vt:lpstr>
      <vt:lpstr>Ganzsachen</vt:lpstr>
      <vt:lpstr>PowerPoint-Präsentation</vt:lpstr>
      <vt:lpstr>Briefmarken mit Aufschlägen</vt:lpstr>
      <vt:lpstr>Pro Juventute</vt:lpstr>
      <vt:lpstr>Briefmarken toter Länder: Altdeutschland</vt:lpstr>
      <vt:lpstr>Thurn und Taxis</vt:lpstr>
      <vt:lpstr>Baden</vt:lpstr>
      <vt:lpstr>Helgoland</vt:lpstr>
      <vt:lpstr>Helgoland (Fortsetzung)</vt:lpstr>
      <vt:lpstr>Weitere Informationen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Zeitreise mit dem Basler Dybli</dc:title>
  <dc:creator>Adi Schaub</dc:creator>
  <cp:lastModifiedBy>Microsoft-Konto</cp:lastModifiedBy>
  <cp:revision>36</cp:revision>
  <cp:lastPrinted>2022-02-23T11:04:07Z</cp:lastPrinted>
  <dcterms:created xsi:type="dcterms:W3CDTF">2022-01-11T10:12:38Z</dcterms:created>
  <dcterms:modified xsi:type="dcterms:W3CDTF">2022-02-23T11:05:46Z</dcterms:modified>
</cp:coreProperties>
</file>